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6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17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18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20.xml" ContentType="application/inkml+xml"/>
  <Override PartName="/ppt/ink/ink21.xml" ContentType="application/inkml+xml"/>
  <Override PartName="/ppt/ink/ink22.xml" ContentType="application/inkml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ink/ink27.xml" ContentType="application/inkml+xml"/>
  <Override PartName="/ppt/ink/ink28.xml" ContentType="application/inkml+xml"/>
  <Override PartName="/ppt/ink/ink29.xml" ContentType="application/inkml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8"/>
  </p:notesMasterIdLst>
  <p:sldIdLst>
    <p:sldId id="301" r:id="rId2"/>
    <p:sldId id="270" r:id="rId3"/>
    <p:sldId id="311" r:id="rId4"/>
    <p:sldId id="416" r:id="rId5"/>
    <p:sldId id="418" r:id="rId6"/>
    <p:sldId id="417" r:id="rId7"/>
    <p:sldId id="415" r:id="rId8"/>
    <p:sldId id="419" r:id="rId9"/>
    <p:sldId id="420" r:id="rId10"/>
    <p:sldId id="423" r:id="rId11"/>
    <p:sldId id="481" r:id="rId12"/>
    <p:sldId id="422" r:id="rId13"/>
    <p:sldId id="315" r:id="rId14"/>
    <p:sldId id="424" r:id="rId15"/>
    <p:sldId id="313" r:id="rId16"/>
    <p:sldId id="482" r:id="rId17"/>
    <p:sldId id="427" r:id="rId18"/>
    <p:sldId id="426" r:id="rId19"/>
    <p:sldId id="425" r:id="rId20"/>
    <p:sldId id="430" r:id="rId21"/>
    <p:sldId id="434" r:id="rId22"/>
    <p:sldId id="436" r:id="rId23"/>
    <p:sldId id="433" r:id="rId24"/>
    <p:sldId id="432" r:id="rId25"/>
    <p:sldId id="431" r:id="rId26"/>
    <p:sldId id="435" r:id="rId27"/>
    <p:sldId id="429" r:id="rId28"/>
    <p:sldId id="428" r:id="rId29"/>
    <p:sldId id="437" r:id="rId30"/>
    <p:sldId id="442" r:id="rId31"/>
    <p:sldId id="441" r:id="rId32"/>
    <p:sldId id="440" r:id="rId33"/>
    <p:sldId id="439" r:id="rId34"/>
    <p:sldId id="438" r:id="rId35"/>
    <p:sldId id="316" r:id="rId36"/>
    <p:sldId id="319" r:id="rId37"/>
    <p:sldId id="450" r:id="rId38"/>
    <p:sldId id="449" r:id="rId39"/>
    <p:sldId id="448" r:id="rId40"/>
    <p:sldId id="447" r:id="rId41"/>
    <p:sldId id="446" r:id="rId42"/>
    <p:sldId id="445" r:id="rId43"/>
    <p:sldId id="444" r:id="rId44"/>
    <p:sldId id="443" r:id="rId45"/>
    <p:sldId id="455" r:id="rId46"/>
    <p:sldId id="303" r:id="rId47"/>
    <p:sldId id="454" r:id="rId48"/>
    <p:sldId id="453" r:id="rId49"/>
    <p:sldId id="452" r:id="rId50"/>
    <p:sldId id="451" r:id="rId51"/>
    <p:sldId id="456" r:id="rId52"/>
    <p:sldId id="458" r:id="rId53"/>
    <p:sldId id="457" r:id="rId54"/>
    <p:sldId id="327" r:id="rId55"/>
    <p:sldId id="459" r:id="rId56"/>
    <p:sldId id="460" r:id="rId57"/>
    <p:sldId id="328" r:id="rId58"/>
    <p:sldId id="468" r:id="rId59"/>
    <p:sldId id="461" r:id="rId60"/>
    <p:sldId id="467" r:id="rId61"/>
    <p:sldId id="465" r:id="rId62"/>
    <p:sldId id="464" r:id="rId63"/>
    <p:sldId id="463" r:id="rId64"/>
    <p:sldId id="462" r:id="rId65"/>
    <p:sldId id="466" r:id="rId66"/>
    <p:sldId id="334" r:id="rId67"/>
    <p:sldId id="331" r:id="rId68"/>
    <p:sldId id="332" r:id="rId69"/>
    <p:sldId id="333" r:id="rId70"/>
    <p:sldId id="336" r:id="rId71"/>
    <p:sldId id="335" r:id="rId72"/>
    <p:sldId id="337" r:id="rId73"/>
    <p:sldId id="338" r:id="rId74"/>
    <p:sldId id="339" r:id="rId75"/>
    <p:sldId id="343" r:id="rId76"/>
    <p:sldId id="340" r:id="rId77"/>
    <p:sldId id="341" r:id="rId78"/>
    <p:sldId id="342" r:id="rId79"/>
    <p:sldId id="344" r:id="rId80"/>
    <p:sldId id="345" r:id="rId81"/>
    <p:sldId id="346" r:id="rId82"/>
    <p:sldId id="484" r:id="rId83"/>
    <p:sldId id="485" r:id="rId84"/>
    <p:sldId id="486" r:id="rId85"/>
    <p:sldId id="487" r:id="rId86"/>
    <p:sldId id="488" r:id="rId87"/>
    <p:sldId id="349" r:id="rId88"/>
    <p:sldId id="351" r:id="rId89"/>
    <p:sldId id="350" r:id="rId90"/>
    <p:sldId id="355" r:id="rId91"/>
    <p:sldId id="371" r:id="rId92"/>
    <p:sldId id="372" r:id="rId93"/>
    <p:sldId id="373" r:id="rId94"/>
    <p:sldId id="352" r:id="rId95"/>
    <p:sldId id="354" r:id="rId96"/>
    <p:sldId id="357" r:id="rId97"/>
    <p:sldId id="359" r:id="rId98"/>
    <p:sldId id="361" r:id="rId99"/>
    <p:sldId id="365" r:id="rId100"/>
    <p:sldId id="366" r:id="rId101"/>
    <p:sldId id="367" r:id="rId102"/>
    <p:sldId id="362" r:id="rId103"/>
    <p:sldId id="363" r:id="rId104"/>
    <p:sldId id="364" r:id="rId105"/>
    <p:sldId id="374" r:id="rId106"/>
    <p:sldId id="375" r:id="rId107"/>
    <p:sldId id="376" r:id="rId108"/>
    <p:sldId id="379" r:id="rId109"/>
    <p:sldId id="382" r:id="rId110"/>
    <p:sldId id="383" r:id="rId111"/>
    <p:sldId id="377" r:id="rId112"/>
    <p:sldId id="380" r:id="rId113"/>
    <p:sldId id="387" r:id="rId114"/>
    <p:sldId id="395" r:id="rId115"/>
    <p:sldId id="388" r:id="rId116"/>
    <p:sldId id="389" r:id="rId117"/>
    <p:sldId id="399" r:id="rId118"/>
    <p:sldId id="397" r:id="rId119"/>
    <p:sldId id="400" r:id="rId120"/>
    <p:sldId id="402" r:id="rId121"/>
    <p:sldId id="404" r:id="rId122"/>
    <p:sldId id="403" r:id="rId123"/>
    <p:sldId id="401" r:id="rId124"/>
    <p:sldId id="406" r:id="rId125"/>
    <p:sldId id="405" r:id="rId126"/>
    <p:sldId id="407" r:id="rId127"/>
    <p:sldId id="408" r:id="rId128"/>
    <p:sldId id="410" r:id="rId129"/>
    <p:sldId id="411" r:id="rId130"/>
    <p:sldId id="473" r:id="rId131"/>
    <p:sldId id="409" r:id="rId132"/>
    <p:sldId id="472" r:id="rId133"/>
    <p:sldId id="471" r:id="rId134"/>
    <p:sldId id="470" r:id="rId135"/>
    <p:sldId id="469" r:id="rId136"/>
    <p:sldId id="412" r:id="rId137"/>
    <p:sldId id="413" r:id="rId138"/>
    <p:sldId id="480" r:id="rId139"/>
    <p:sldId id="479" r:id="rId140"/>
    <p:sldId id="478" r:id="rId141"/>
    <p:sldId id="477" r:id="rId142"/>
    <p:sldId id="476" r:id="rId143"/>
    <p:sldId id="475" r:id="rId144"/>
    <p:sldId id="474" r:id="rId145"/>
    <p:sldId id="414" r:id="rId146"/>
    <p:sldId id="296" r:id="rId14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394963A-646B-1E8A-296E-0990DB9D1BE6}" name="Tomáš Novák" initials="TN" userId="S::Thomas.NOVAK@qtgroup.at::146e3177-2264-4681-a8a7-952d2b3dfce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699"/>
    <a:srgbClr val="5A5A5A"/>
    <a:srgbClr val="0068A2"/>
    <a:srgbClr val="0443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60" autoAdjust="0"/>
    <p:restoredTop sz="94638"/>
  </p:normalViewPr>
  <p:slideViewPr>
    <p:cSldViewPr snapToGrid="0">
      <p:cViewPr varScale="1">
        <p:scale>
          <a:sx n="70" d="100"/>
          <a:sy n="70" d="100"/>
        </p:scale>
        <p:origin x="72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presProps" Target="presProps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microsoft.com/office/2018/10/relationships/authors" Target="author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5T23:18:51.94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24575,'8'4'0,"-1"0"0,8 0 0,2 1 0,14 2 0,3 1 0,7 3 0,9 2 0,9 3 0,25 2-380,-35-8 1,1-1 379,3 1 0,0-1 0,4 1 0,1 0 0,4 2 0,2 0-783,4 0 1,2 0 782,10 1 0,2 1 0,-2-2 0,-1 0 0,2-1 0,-2 0 0,-8-3 0,-2-1-458,-5 0 0,-1-2 458,0 0 0,-1-1 0,0 0 0,1-1 0,12 1 0,3-1-697,-2 0 0,1 0 697,2-2 0,0 1 0,0 0 0,1 0 0,2 1 0,1-1 0,1 0 0,0 0 0,2 0 0,-2 0 0,-12-1 0,-2-1 0,-3 0 0,1 0 0,14 0 0,2 0-758,4 0 1,4 0 757,-21 0 0,3 0 0,-1 0 0,-5-1 0,0 0 0,-1-1 0,25-2 0,0-2 0,3-2 0,1-3 0,-28 3 0,-1-1 0,-1 0 0,18-3 0,-3 0 495,0-1 0,-10 2-495,-10 0 814,-19 3-814,-35 7 355,-1 0 0,-5 1 0,-1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5T23:18:53.87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584 19 24575,'-8'0'0,"-2"0"0,-5 0 0,-3 0 0,-6 0 0,-6 0 0,-6 0 0,0 0 0,0 0 0,3 0 0,1 0 0,2 0 0,3 0 0,4 0 0,0-1 0,0 0 0,-2 0 0,0 0 0,1 0 0,1 0 0,0 0 0,3 1 0,2 0 0,5 0 0,5 1 0,7-2 0,10 1 0,4-1 0,11-2 0,4 1 0,9 0 0,1 0 0,-3 1 0,0 1 0,-3 1 0,0 0 0,1 2 0,-9-1 0,-3 0 0,-2 1 0,-1-1 0,-2 0 0,-1 1 0,-2 0 0,0-1 0,-1 0 0,-3-1 0,-2 0 0,-1-1 0,-1 0 0,0 1 0,-3 0 0,-2 0 0,4 0 0,-1-1 0,3 0 0,0 0 0,1 0 0,1 1 0,-1 0 0,-1-1 0,-3 0 0,1 0 0,-1 1 0,0-1 0,0 1 0,0-1 0,-2 0 0,0 1 0,-4 0 0,1 0 0,-10 4 0,-5 2 0,-9 3 0,-5 1 0,-3 2 0,1 0 0,2-1 0,-1 0 0,1 0 0,1 0 0,0 2 0,9-5 0,5 0 0,4-3 0,-1 0 0,1-2 0,0 1 0,4-3 0,1-1 0,0 1 0,0 0 0,-1 1 0,0 0 0,1 0 0,2-1 0,1-1 0,1 1 0,-1 0 0,0-1 0,1 0 0,0 0 0,2-1 0,-1 1 0,1-1 0,1 1 0,-1-1 0,-1 0 0,1 0 0,0 0 0,1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5T23:19:39.92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24575,'3'2'0,"0"0"0,3-1 0,1 1 0,5 1 0,2 0 0,2 2 0,4 0 0,4 1 0,9 1-380,-13-3 1,0 0 379,1 0 0,1 0 0,0 0 0,1 0 0,2 0 0,1 1-783,1 0 1,1 0 782,4 0 0,1 0 0,-1 0 0,0 0 0,0 0 0,0-1 0,-4-1 0,0 0-458,-3 0 0,1-1 458,-1 0 0,0-1 0,-1 1 0,2-1 0,4 1 0,1-1-697,-1 0 0,1 0 697,1 0 0,-1 0 0,1-1 0,0 1 0,1 0 0,0 0 0,1 0 0,-1 0 0,1 0 0,0-1 0,-5 1 0,-1-1 0,-1 0 0,0 0 0,6 0 0,1 0-758,1 0 1,1 0 757,-7 0 0,1 0 0,-1 0 0,-2-1 0,0 1 0,0-1 0,10 0 0,0-2 0,1 0 0,0-1 0,-11 1 0,0-1 0,-1 0 0,8-1 0,-1 1 495,-1-1 0,-4 0-495,-3 1 814,-8 1-814,-14 2 355,-1 1 0,-2 0 0,0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5T23:19:39.92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234 7 24575,'-3'0'0,"-1"0"0,-2 0 0,-2 0 0,-1 0 0,-3 0 0,-3 0 0,1 0 0,0 0 0,0 0 0,2 0 0,-1 0 0,2 0 0,3 0 0,-2 0 0,1 0 0,-1-1 0,0 1 0,0 0 0,1-1 0,0 1 0,1 0 0,1 0 0,2 0 0,1 0 0,4 0 0,3 0 0,3-1 0,3 0 0,3 1 0,3-1 0,0 0 0,-1 0 0,0 1 0,-2 1 0,1-1 0,0 1 0,-3 0 0,-1 0 0,-2 0 0,0 0 0,0 0 0,-1 0 0,-1 0 0,0 0 0,0 0 0,-1-1 0,-2 1 0,1-1 0,-1 0 0,0 0 0,-1 0 0,-1 1 0,1-1 0,0 0 0,2 0 0,-1 0 0,1 0 0,0 1 0,0-1 0,-1 0 0,0 0 0,-1 0 0,0 0 0,1 1 0,-1-1 0,0 0 0,-1 0 0,1 0 0,-2 1 0,0-1 0,-4 2 0,-2 1 0,-3 1 0,-3 0 0,0 2 0,0-1 0,0-1 0,0 1 0,1 0 0,0 0 0,0 0 0,4-1 0,1-1 0,2 0 0,0-1 0,0 0 0,1 0 0,0-1 0,1-1 0,1 1 0,-1 0 0,0 0 0,-1 0 0,2 0 0,0 0 0,0 0 0,1-1 0,-1 1 0,1 0 0,-1-1 0,1 0 0,1 1 0,-1-1 0,1 0 0,-1 0 0,1 0 0,0 0 0,-1 0 0,1 0 0,0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5T23:18:51.94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24575,'8'4'0,"-1"0"0,8 0 0,2 1 0,14 2 0,3 1 0,7 3 0,9 2 0,9 3 0,25 2-380,-35-8 1,1-1 379,3 1 0,0-1 0,4 1 0,1 0 0,4 2 0,2 0-783,4 0 1,2 0 782,10 1 0,2 1 0,-2-2 0,-1 0 0,2-1 0,-2 0 0,-8-3 0,-2-1-458,-5 0 0,-1-2 458,0 0 0,-1-1 0,0 0 0,1-1 0,12 1 0,3-1-697,-2 0 0,1 0 697,2-2 0,0 1 0,0 0 0,1 0 0,2 1 0,1-1 0,1 0 0,0 0 0,2 0 0,-2 0 0,-12-1 0,-2-1 0,-3 0 0,1 0 0,14 0 0,2 0-758,4 0 1,4 0 757,-21 0 0,3 0 0,-1 0 0,-5-1 0,0 0 0,-1-1 0,25-2 0,0-2 0,3-2 0,1-3 0,-28 3 0,-1-1 0,-1 0 0,18-3 0,-3 0 495,0-1 0,-10 2-495,-10 0 814,-19 3-814,-35 7 355,-1 0 0,-5 1 0,-1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5T23:18:53.87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584 19 24575,'-8'0'0,"-2"0"0,-5 0 0,-3 0 0,-6 0 0,-6 0 0,-6 0 0,0 0 0,0 0 0,3 0 0,1 0 0,2 0 0,3 0 0,4 0 0,0-1 0,0 0 0,-2 0 0,0 0 0,1 0 0,1 0 0,0 0 0,3 1 0,2 0 0,5 0 0,5 1 0,7-2 0,10 1 0,4-1 0,11-2 0,4 1 0,9 0 0,1 0 0,-3 1 0,0 1 0,-3 1 0,0 0 0,1 2 0,-9-1 0,-3 0 0,-2 1 0,-1-1 0,-2 0 0,-1 1 0,-2 0 0,0-1 0,-1 0 0,-3-1 0,-2 0 0,-1-1 0,-1 0 0,0 1 0,-3 0 0,-2 0 0,4 0 0,-1-1 0,3 0 0,0 0 0,1 0 0,1 1 0,-1 0 0,-1-1 0,-3 0 0,1 0 0,-1 1 0,0-1 0,0 1 0,0-1 0,-2 0 0,0 1 0,-4 0 0,1 0 0,-10 4 0,-5 2 0,-9 3 0,-5 1 0,-3 2 0,1 0 0,2-1 0,-1 0 0,1 0 0,1 0 0,0 2 0,9-5 0,5 0 0,4-3 0,-1 0 0,1-2 0,0 1 0,4-3 0,1-1 0,0 1 0,0 0 0,-1 1 0,0 0 0,1 0 0,2-1 0,1-1 0,1 1 0,-1 0 0,0-1 0,1 0 0,0 0 0,2-1 0,-1 1 0,1-1 0,1 1 0,-1-1 0,-1 0 0,1 0 0,0 0 0,1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5T23:19:39.92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24575,'3'2'0,"0"0"0,3-1 0,1 1 0,5 1 0,2 0 0,2 2 0,4 0 0,4 1 0,9 1-380,-13-3 1,0 0 379,1 0 0,1 0 0,0 0 0,1 0 0,2 0 0,1 1-783,1 0 1,1 0 782,4 0 0,1 0 0,-1 0 0,0 0 0,0 0 0,0-1 0,-4-1 0,0 0-458,-3 0 0,1-1 458,-1 0 0,0-1 0,-1 1 0,2-1 0,4 1 0,1-1-697,-1 0 0,1 0 697,1 0 0,-1 0 0,1-1 0,0 1 0,1 0 0,0 0 0,1 0 0,-1 0 0,1 0 0,0-1 0,-5 1 0,-1-1 0,-1 0 0,0 0 0,6 0 0,1 0-758,1 0 1,1 0 757,-7 0 0,1 0 0,-1 0 0,-2-1 0,0 1 0,0-1 0,10 0 0,0-2 0,1 0 0,0-1 0,-11 1 0,0-1 0,-1 0 0,8-1 0,-1 1 495,-1-1 0,-4 0-495,-3 1 814,-8 1-814,-14 2 355,-1 1 0,-2 0 0,0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5T23:19:39.92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234 7 24575,'-3'0'0,"-1"0"0,-2 0 0,-2 0 0,-1 0 0,-3 0 0,-3 0 0,1 0 0,0 0 0,0 0 0,2 0 0,-1 0 0,2 0 0,3 0 0,-2 0 0,1 0 0,-1-1 0,0 1 0,0 0 0,1-1 0,0 1 0,1 0 0,1 0 0,2 0 0,1 0 0,4 0 0,3 0 0,3-1 0,3 0 0,3 1 0,3-1 0,0 0 0,-1 0 0,0 1 0,-2 1 0,1-1 0,0 1 0,-3 0 0,-1 0 0,-2 0 0,0 0 0,0 0 0,-1 0 0,-1 0 0,0 0 0,0 0 0,-1-1 0,-2 1 0,1-1 0,-1 0 0,0 0 0,-1 0 0,-1 1 0,1-1 0,0 0 0,2 0 0,-1 0 0,1 0 0,0 1 0,0-1 0,-1 0 0,0 0 0,-1 0 0,0 0 0,1 1 0,-1-1 0,0 0 0,-1 0 0,1 0 0,-2 1 0,0-1 0,-4 2 0,-2 1 0,-3 1 0,-3 0 0,0 2 0,0-1 0,0-1 0,0 1 0,1 0 0,0 0 0,0 0 0,4-1 0,1-1 0,2 0 0,0-1 0,0 0 0,1 0 0,0-1 0,1-1 0,1 1 0,-1 0 0,0 0 0,-1 0 0,2 0 0,0 0 0,0 0 0,1-1 0,-1 1 0,1 0 0,-1-1 0,1 0 0,1 1 0,-1-1 0,1 0 0,-1 0 0,1 0 0,0 0 0,-1 0 0,1 0 0,0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5T23:23:17.01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5530 24575,'2'-4'0,"0"0"0,1-3 0,-1-1 0,2-4 0,0 1 0,0 0 0,1 0 0,1-1 0,0-2 0,0 0 0,0-1 0,-1 0 0,0 4 0,-1-1 0,1 0 0,1-4 0,2-3 0,-2 4 0,0 1 0,-1 2 0,0 0 0,0-1 0,0-1 0,-1 3 0,2-4 0,2-3 0,2-2 0,1 2 0,-1 1 0,-1 3 0,-1-1 0,0 1 0,1-2 0,1-1 0,2-4 0,1-1 0,1-1 0,3-2 0,1-2 0,-1 0 0,0 0 0,-3 4 0,1 1 0,-1 4 0,-1 1 0,-1 0 0,-4 4 0,3-3 0,-1 1 0,0-1 0,1-1 0,-1 0 0,0 0 0,1 0 0,-1-1 0,2-2 0,-1 1 0,-1 4 0,0-1 0,0 1 0,1-2 0,0-2 0,-2 5 0,1-1 0,-1 1 0,2-3 0,1-1 0,-1 0 0,-1 2 0,0 1 0,-1 2 0,3-4 0,1-1 0,3-2 0,-1 1 0,-3 4 0,1-1 0,-1 1 0,1-2 0,0 1 0,-1 0 0,0 1 0,0 0 0,0 0 0,-1 2 0,-2 1 0,-2 2 0,3-3 0,0-1 0,1 0 0,0 1 0,-4 4 0,-2 2 0,1-2 0,1 1 0,3-4 0,0 0 0,-1 2 0,0-2 0,-1 1 0,0 0 0,0 0 0,0 1 0,0-2 0,2-1 0,0-2 0,1 0 0,0-1 0,2-1 0,-2 0 0,-1 1 0,2-4 0,1-2 0,2-4 0,3-3 0,-1 2 0,-1 0 0,0 0 0,-2 3 0,1-3 0,-2 2 0,0-1 0,0 0 0,1-2 0,0-1 0,-1 2 0,0 2 0,-2 1 0,0 2 0,-1 0 0,-1 2 0,0 1 0,-2 2 0,1 0 0,0 0 0,1 1 0,-3 1 0,1 1 0,0-1 0,2-3 0,2-5 0,-1 2 0,-1 1 0,1 1 0,1 0 0,-2 0 0,0 1 0,-2 3 0,-1 2 0,0 0 0,1-1 0,0-2 0,1-1 0,1-2 0,0 2 0,-1 0 0,1 0 0,0-3 0,1-3 0,0 1 0,-2 2 0,-1-1 0,0 3 0,0-4 0,0 2 0,0 3 0,1-2 0,1-2 0,2-3 0,1-2 0,-3 3 0,1 1 0,0-4 0,3-7 0,1-5 0,0 0 0,-5 10 0,0-3 0,-2 3 0,-1 0 0,1 0 0,-1 6 0,-1 1 0,0 4 0,0 1 0,-3 3 0,0-2 0,1-2 0,0 2 0,1 3 0,-2 0 0,1 0 0,-1-4 0,1-1 0,-1-2 0,1 1 0,1 0 0,-1 0 0,1 0 0,-1 2 0,-1 0 0,0-2 0,1-1 0,0-5 0,1 2 0,-1 3 0,1 0 0,-1 1 0,1-1 0,-1-1 0,0 3 0,-1 1 0,2-1 0,0-1 0,0 0 0,-1 2 0,0 3 0,0-2 0,0-2 0,0-1 0,0 0 0,-1 2 0,-1 1 0,0 1 0,0 2 0,0 2 0,0-3 0,0 1 0,0 0 0,1 0 0,-1 1 0,0-1 0,1-3 0,-1 2 0,0 2 0,0-1 0,0 1 0,1-3 0,-1-2 0,1-2 0,0-3 0,-1-3 0,1 3 0,-1-2 0,1 5 0,-1 3 0,0-1 0,1 1 0,-1-2 0,1 2 0,-1 3 0,0-3 0,1 1 0,-1-2 0,1-2 0,-2 2 0,1-2 0,-1 0 0,0 1 0,1 1 0,0 0 0,-1 1 0,0 3 0,0 1 0,0 0 0,0-1 0,0 0 0,0 1 0,0 2 0,0 0 0,0 0 0,0-1 0,0 0 0,0 2 0,1-1 0,-1 0 0,1-2 0,1-3 0,-1 1 0,0-1 0,-1 0 0,0-2 0,0-2 0,0 1 0,0 2 0,0 0 0,0-1 0,0 1 0,0 1 0,0 2 0,0 0 0,0 0 0,0 0 0,1-1 0,-1 1 0,1 0 0,-1 0 0,0 3 0,0 1 0,0 0 0,0 0 0,0 0 0,0 0 0,0 1 0,0-1 0,0-1 0,0-2 0,0 1 0,0-1 0,0-6 0,-1 5 0,1-5 0,-1 8 0,1-1 0,-1-1 0,0 0 0,-1 1 0,2 3 0,-1 0 0,0 1 0,1-1 0,-1 0 0,0 0 0,0 0 0,1-1 0,-1-1 0,1 2 0,0 1 0,0 0 0,0 0 0,0 0 0,0-2 0,0 0 0,0-2 0,0 0 0,0 0 0,0 2 0,-1 0 0,0 1 0,1 1 0,-1 0 0,1 1 0,0-1 0,0 0 0,0-1 0,0 0 0,0-1 0,0 2 0,0 2 0,0 0 0,-1 1 0,1 0 0,-1 0 0,1 1 0,0-1 0,0 2 0,0-1 0,0 1 0,0-1 0,0 1 0,0-15 0,0 7 0,0-11 0,0 13 0,0 2 0,0 0 0,0 0 0,0 2 0,0 0 0,0 1 0,0 1 0,0 0 0,0 0 0,0-1 0,0-1 0,0-1 0,0 0 0,0 0 0,0 1 0,0 1 0,0 1 0,0 0 0,0 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5T23:23:22.19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167 23 24575,'-2'12'0,"-2"3"0,-1 2 0,-1 1 0,0 0 0,-1 1 0,0-1 0,0 2 0,-1 1 0,2-1 0,-1-3 0,1 1 0,0 0 0,0-2 0,0-1 0,2-3 0,0 0 0,0 2 0,0-1 0,0 0 0,1-2 0,1 0 0,0-2 0,-1 0 0,1 1 0,0 2 0,0-1 0,0 1 0,-1-1 0,1 0 0,-1-1 0,1-1 0,0 1 0,0 3 0,0 1 0,-1 0 0,0-3 0,1-1 0,0-3 0,0-1 0,1 2 0,-1 0 0,0 0 0,0-2 0,1-1 0,0-2 0,0-1 0,0 0 0,0-1 0,1 0 0,1-6 0,0-1 0,0-5 0,0 0 0,1 2 0,-1 1 0,1 2 0,0-1 0,-1-1 0,1 1 0,-1 2 0,0-3 0,0 1 0,1-3 0,-1 1 0,0 1 0,0 0 0,1 0 0,-1 1 0,0-1 0,0 0 0,1 1 0,-1 1 0,0 0 0,-1 2 0,1-1 0,-1 0 0,1-2 0,-1 0 0,1-2 0,0 0 0,0 0 0,0 0 0,0 1 0,1-1 0,-1 1 0,0 0 0,0 0 0,1 0 0,-1 0 0,1 1 0,-1-1 0,1 0 0,0 1 0,-1 2 0,0-2 0,1 0 0,0 0 0,0-1 0,-1 3 0,0 0 0,1-3 0,-1 0 0,0-1 0,0 2 0,1 0 0,-1 0 0,1 0 0,-1 0 0,1 0 0,-2 3 0,1-1 0,1 0 0,0-1 0,1-1 0,-1 1 0,0 0 0,-1 0 0,0 0 0,1-2 0,0 1 0,1 1 0,-1 0 0,-1 2 0,0 0 0,0 1 0,-1-1 0,1 0 0,0 2 0,-1 0 0,0 1 0,1 0 0,0 0 0,-1-1 0,1 0 0,-1-1 0,1-1 0,0 1 0,-1 0 0,1-1 0,0 2 0,0 0 0,0-1 0,0 1 0,0 1 0,0 0 0,-1-1 0,2 1 0,-1-1 0,-1 0 0,1 0 0,-1 0 0,1 0 0,1 0 0,-2 0 0,1 1 0,0 0 0,-1 1 0,1-1 0,0 0 0,0 0 0,-1 0 0,1 5 0,0 0 0,0 2 0,1 0 0,0 0 0,0 1 0,1 1 0,0-1 0,0-1 0,0-1 0,-1-1 0,0 2 0,1 0 0,0 2 0,0-1 0,0-1 0,0 0 0,0 1 0,0-1 0,0 0 0,0 0 0,0-1 0,1 2 0,0 0 0,0 0 0,-1-1 0,-1-2 0,0 0 0,1-1 0,-1 1 0,0 0 0,0-2 0,-1 0 0,0-1 0,0 1 0,0 0 0,1 1 0,0-1 0,1 3 0,0 2 0,-1-1 0,1-1 0,-1 0 0,1 0 0,-1 0 0,1 1 0,1 0 0,0 2 0,0 1 0,0-2 0,0 1 0,-1-2 0,1 1 0,0 1 0,-1-1 0,1 0 0,0 1 0,0 0 0,1 1 0,0 1 0,0-3 0,-1-1 0,-1-1 0,-1-1 0,1 1 0,-2-2 0,1 0 0,0 1 0,0 0 0,0 2 0,0 0 0,0-1 0,0 1 0,0 0 0,0 0 0,0 0 0,0 0 0,0-1 0,1-1 0,-1 1 0,0 0 0,0 1 0,0 0 0,0-1 0,0 0 0,1-1 0,-1 0 0,0 1 0,0-1 0,0 0 0,1 1 0,-1 1 0,0-1 0,0-1 0,-1 0 0,0-1 0,0 1 0,0-2 0,0 0 0,0 0 0,-1-2 0,0 3 0,0 0 0,0 0 0,0 0 0,0-1 0,1 2 0,0 0 0,0 0 0,0 0 0,0-2 0,-1 1 0,0-1 0,0-2 0,0-2 0,-1 0 0,0-1 0,-1 1 0,1 1 0,0-1 0,0 0 0,1 0 0,-1 0 0,0 0 0,0 0 0,0 0 0,0 0 0,0 0 0,0 0 0,0-1 0,0 0 0,0 1 0,0-2 0,0 1 0,-1-1 0,0 1 0,0 1 0,1-1 0,1 1 0,-2-1 0,1-1 0,-1 1 0,0-1 0,1 1 0,-1 0 0,1-1 0,0-1 0,0 0 0,0-1 0,-1-2 0,0 1 0,0 0 0,1 2 0,0-1 0,1 0 0,-1 1 0,-1-1 0,1 1 0,-1 0 0,1 1 0,-1-1 0,2 1 0,-1-1 0,0-1 0,-1 1 0,0 0 0,0 0 0,1 0 0,-1 0 0,0-1 0,0 1 0,0 0 0,1 0 0,0 1 0,0 0 0,0 2 0,-1 0 0,1-1 0,0-1 0,-1 0 0,1 0 0,0 0 0,-1-1 0,0 0 0,0 2 0,0-1 0,1 1 0,-1 0 0,0-3 0,0 2 0,0-1 0,0 1 0,1 2 0,0-2 0,0 1 0,-1-1 0,0 0 0,-1-1 0,1 1 0,0-2 0,0 2 0,0 0 0,-1 0 0,1 1 0,0 0 0,0 0 0,0 0 0,-1-1 0,1 1 0,0 0 0,1-1 0,-1 1 0,0 0 0,0 0 0,0-1 0,-1 1 0,2 1 0,-1 0 0,1-1 0,0 1 0,-1 0 0,0 0 0,0-2 0,-1 0 0,1 0 0,0 1 0,0 1 0,1-1 0,0 0 0,-2 0 0,1-1 0,0 0 0,0 0 0,1 1 0,0 0 0,0 0 0,0 0 0,0 0 0,0 0 0,-1 0 0,0 0 0,0-1 0,1 0 0,-1 1 0,1-1 0,-1 1 0,1 0 0,-1 1 0,1 0 0,0 0 0,-1-1 0,1 0 0,-1 1 0,0-1 0,0 1 0,0-2 0,1 1 0,0 1 0,0 0 0,0 1 0,0 1 0,0-1 0,0-1 0,1 1 0,-1 0 0,1 1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5T23:23:40.83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12 399 24575,'0'-3'0,"0"-1"0,0 1 0,0-2 0,0 0 0,0 0 0,1-2 0,0 1 0,-1 1 0,1 0 0,-1 1 0,0 0 0,0 1 0,0-1 0,1 0 0,-1 0 0,0 1 0,0-1 0,1-1 0,0 1 0,0 0 0,-1 0 0,1-1 0,-1 0 0,1-1 0,0 1 0,-1 0 0,1 0 0,0 0 0,0 1 0,-1 0 0,1 0 0,0 0 0,0-1 0,0 1 0,-1 0 0,1-1 0,0 0 0,-1-1 0,0-1 0,1 1 0,-1 0 0,0 2 0,1 1 0,-1 2 0,2-8 0,-1 1 0,1-4 0,-1 0 0,-1 7 0,0-1 0,0 3 0,0 0 0,0-1 0,0 0 0,0 2 0,0-1 0,0 0 0,0 0 0,0 0 0,0 0 0,0 0 0,0 0 0,0 1 0,0-1 0,0 1 0,-1-1 0,1 1 0,0-1 0,0 0 0,0 1 0,0-1 0,-1 1 0,1-1 0,0 1 0,-1 0 0,1 0 0,0-1 0,0 1 0,0 1 0,0 0 0,0-1 0,0 1 0,0-1 0,-1 0 0,1 0 0,-1 0 0,1 0 0,0 0 0,0 0 0,0 0 0,0 0 0,0 0 0,0 0 0,0-1 0,0 1 0,0-1 0,0 1 0,0 0 0,0 0 0,0 1 0,0 0 0,0 0 0,0 0 0,0 0 0,0 0 0,-1 0 0,1 0 0,-1-1 0,1 1 0,0 0 0,0 0 0,0 0 0,0 0 0,0-1 0,0 2 0,0-1 0,0-1 0,0 1 0,0 0 0,0-1 0,-1 2 0,1-1 0,-1 0 0,1 0 0,0 4 0,0 1 0,0 4 0,0 0 0,0 2 0,0 0 0,0 0 0,0-3 0,0 2 0,0-2 0,0 1 0,0 0 0,0-2 0,0 0 0,0 1 0,0-1 0,0 2 0,0-2 0,0 0 0,0-2 0,0 1 0,0 0 0,0 0 0,0 1 0,0-1 0,0 0 0,0 0 0,1 0 0,-1 0 0,0-1 0,0 1 0,0 1 0,0 0 0,0 0 0,1 0 0,-1-1 0,0 0 0,1-1 0,-1 1 0,0-2 0,0-1 0,0 2 0,0-1 0,0 3 0,0 0 0,0 1 0,0 0 0,0 0 0,0 0 0,0 0 0,0 1 0,0 0 0,0-1 0,0 0 0,0-1 0,-1 0 0,1 0 0,0 0 0,0-3 0,0 1 0,0-1 0,0 1 0,0-1 0,0 0 0,0 0 0,0-2 0,0 0 0,0 0 0,0 0 0,0 0 0,0 1 0,0 0 0,0 0 0,0 0 0,0 0 0,0 0 0,0 0 0,0 1 0,0 0 0,0-1 0,0 1 0,0 1 0,0-1 0,0 1 0,0-1 0,0 0 0,0-1 0,-1 0 0,1-1 0,0 0 0,0 0 0,0 0 0,3-3 0,0-1 0,4-4 0,0 0 0,0-1 0,1-1 0,-1 2 0,-1 1 0,-1 1 0,-1 0 0,-1 2 0,0 0 0,0 0 0,-1 1 0,0 0 0,0 1 0,0-1 0,0 1 0,0-1 0,0 1 0,1-1 0,-1 0 0,1-1 0,1 1 0,-1-1 0,1 1 0,0-1 0,1-1 0,1-1 0,-1 1 0,-1 0 0,2 0 0,-1-1 0,1 0 0,-1 1 0,-1 1 0,-1 0 0,1-1 0,1 0 0,-1 0 0,0 0 0,-1 1 0,1 0 0,-1 0 0,0 0 0,1 0 0,-2 0 0,0 1 0,1-1 0,-1 1 0,1-1 0,-2 1 0,1 0 0,0 0 0,-1 0 0,1 0 0,-1 0 0,0 0 0,0 0 0,0 0 0,0 0 0,0 1 0,1-2 0,-1 1 0,0 1 0,0-1 0,0 1 0,0-1 0,0 0 0,-1 0 0,1 0 0,-1 1 0,1 0 0,-1 0 0,1 0 0,-1-1 0,1 1 0,-1 0 0,1-1 0,0 1 0,-1-1 0,1 1 0,-1 0 0,1-1 0,-1 1 0,1-1 0,-1 1 0,1 0 0,-1 0 0,1 0 0,0 0 0,-1-1 0,1 1 0,0-1 0,0 1 0,-1 0 0,1 0 0,-1 0 0,1 1 0,-1-1 0,1 0 0,-1 0 0,1 0 0,0 0 0,-1 0 0,1 1 0,-1-1 0,0 0 0,-1 3 0,0 0 0,-3 3 0,0 0 0,0-1 0,1-1 0,0 0 0,0 0 0,0-1 0,0 1 0,0-1 0,0 0 0,0 0 0,0 0 0,0 0 0,0 0 0,-1 1 0,0 0 0,-1 0 0,0 0 0,0 0 0,0 0 0,2-1 0,0 0 0,-1 0 0,-1 1 0,-1 1 0,0-1 0,2-1 0,-1 0 0,1 1 0,-1 0 0,1-1 0,1 0 0,1 0 0,-1 0 0,-1 0 0,0 1 0,1 0 0,0-1 0,0 1 0,1-1 0,-1 0 0,0 1 0,-1 0 0,1-1 0,1 1 0,0 0 0,0-1 0,0 0 0,0 0 0,0-1 0,0 1 0,0-1 0,0 1 0,0 0 0,0 1 0,-1 0 0,1 0 0,-1 0 0,0-1 0,1 1 0,-1-1 0,1 0 0,-1 0 0,1 1 0,-1 0 0,0 0 0,1 0 0,-1-1 0,0 1 0,0-1 0,0 1 0,1-1 0,0 0 0,0-1 0,1 1 0,-1-1 0,0 0 0,0 1 0,0 0 0,-1 0 0,1 0 0,-1 0 0,1 0 0,0-1 0,1 1 0,-1-1 0,1 0 0,0 0 0,0 0 0,0-1 0,0 1 0,0-1 0,0 1 0,0 0 0,0-1 0,0 1 0,0-1 0,0 0 0,1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5T23:18:53.87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584 19 24575,'-8'0'0,"-2"0"0,-5 0 0,-3 0 0,-6 0 0,-6 0 0,-6 0 0,0 0 0,0 0 0,3 0 0,1 0 0,2 0 0,3 0 0,4 0 0,0-1 0,0 0 0,-2 0 0,0 0 0,1 0 0,1 0 0,0 0 0,3 1 0,2 0 0,5 0 0,5 1 0,7-2 0,10 1 0,4-1 0,11-2 0,4 1 0,9 0 0,1 0 0,-3 1 0,0 1 0,-3 1 0,0 0 0,1 2 0,-9-1 0,-3 0 0,-2 1 0,-1-1 0,-2 0 0,-1 1 0,-2 0 0,0-1 0,-1 0 0,-3-1 0,-2 0 0,-1-1 0,-1 0 0,0 1 0,-3 0 0,-2 0 0,4 0 0,-1-1 0,3 0 0,0 0 0,1 0 0,1 1 0,-1 0 0,-1-1 0,-3 0 0,1 0 0,-1 1 0,0-1 0,0 1 0,0-1 0,-2 0 0,0 1 0,-4 0 0,1 0 0,-10 4 0,-5 2 0,-9 3 0,-5 1 0,-3 2 0,1 0 0,2-1 0,-1 0 0,1 0 0,1 0 0,0 2 0,9-5 0,5 0 0,4-3 0,-1 0 0,1-2 0,0 1 0,4-3 0,1-1 0,0 1 0,0 0 0,-1 1 0,0 0 0,1 0 0,2-1 0,1-1 0,1 1 0,-1 0 0,0-1 0,1 0 0,0 0 0,2-1 0,-1 1 0,1-1 0,1 1 0,-1-1 0,-1 0 0,1 0 0,0 0 0,1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6T00:01:07.57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505 0 24575,'-16'13'0,"-6"1"0,-2 2 0,-3 2 0,1 0 0,3-1 0,3-1 0,0 1 0,4-3 0,2 1 0,6-4 0,1-1 0,2-3 0,1-1 0,1 0 0,0 1 0,0 0 0,1 0 0,1-1 0,-1 1 0,0 1 0,-1 2 0,1 1 0,0-1 0,0 0 0,0 0 0,0 1 0,-1 0 0,2-2 0,-1 0 0,0-1 0,0 0 0,0 1 0,0 0 0,-1-1 0,1-1 0,-1 0 0,1 0 0,0 0 0,-1 1 0,0 2 0,-1-1 0,1-1 0,-1 1 0,0 0 0,-1 0 0,1-1 0,0 0 0,0 0 0,-1 0 0,0 0 0,0 1 0,0 1 0,0 1 0,0-1 0,0 1 0,-2 0 0,2 1 0,-1-1 0,1-2 0,1-1 0,-1 0 0,1 0 0,-1 1 0,0-1 0,-1 1 0,-1 1 0,0 0 0,-3 2 0,1-1 0,0 0 0,2-3 0,2-3 0,1 0 0,-1 0 0,0 2 0,0 0 0,1-3 0,1 0 0,0 0 0,0-2 0,1 1 0,1-2 0,0 0 0,0-1 0,1 0 0,-2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6T00:01:11.93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24575,'0'3'0,"2"-2"0,-1 0 0,2 0 0,1 0 0,3 1 0,1 0 0,1 1 0,1-1 0,0 1 0,1-1 0,1 1 0,-1 0 0,2 0 0,2 0 0,3 2 0,3 0 0,-2 0 0,0 1 0,-4-2 0,-1 2 0,0-1 0,1 2 0,2 1 0,-4-1 0,-1 0 0,-3 0 0,-1-1 0,0 0 0,-2 0 0,-2 1 0,0 0 0,-1 1 0,1 2 0,0 3 0,-1 0 0,0 0 0,-1-1 0,-1-1 0,-1 0 0,0-1 0,0 10 0,1-10 0,-1 11 0,1-10 0,-1 1 0,0 0 0,0-2 0,0 0 0,0-2 0,0 2 0,0-1 0,0 2 0,0 1 0,0-3 0,0 2 0,0 0 0,0 1 0,0 3 0,0-1 0,1 0 0,-1-3 0,1 0 0,0 1 0,1 0 0,0 1 0,1-2 0,-1-2 0,0-1 0,1-2 0,0-1 0,1-1 0,0-1 0,0 0 0,1 1 0,-1-2 0,0 0 0,2 0 0,0 0 0,3 1 0,0-1 0,2 0 0,-1-1 0,-1 0 0,-1-1 0,-1 0 0,3 0 0,0 0 0,3-2 0,-1 1 0,0-1 0,0 0 0,-2 0 0,3 0 0,1 0 0,3 1 0,2 0 0,5 0 0,3 0 0,3-1 0,-1 1 0,-2-1 0,-4 1 0,-2 0 0,-6 1 0,-1 0 0,-6 0 0,-1 0 0,-2 0 0,0 0 0,2 0 0,-1-1 0,1 0 0,-2 1 0,-2 1 0,-2-1 0,-4 4 0,0 1 0,-3 2 0,-1 0 0,0 1 0,-1 0 0,3-1 0,-1-1 0,1 1 0,0 0 0,0 2 0,1-2 0,0 0 0,0 1 0,1 1 0,-1 0 0,1-1 0,1-1 0,-1 1 0,2 0 0,0 0 0,0 0 0,1-1 0,0 0 0,0 0 0,-1 2 0,0 1 0,1 1 0,0 1 0,0 0 0,0 0 0,1 1 0,0 2 0,3 3 0,3 3 0,4 3 0,0-2 0,1-1 0,-1-3 0,-1-3 0,2 3 0,0-3 0,0 1 0,0-1 0,2 0 0,3 1 0,0-1 0,3 2 0,-2-1 0,-2-3 0,1 0 0,1 0 0,3 2 0,4 3 0,-2-1 0,-2-1 0,0-1 0,2 0 0,5 2 0,2 1 0,-1-1 0,-2-1 0,-4-3 0,5 3 0,-3-3 0,4 3 0,-1-1 0,-3-1 0,4 2 0,4 2 0,-1-2 0,1 1 0,-8-3 0,-1 1 0,1 2 0,-1-1 0,-1-1 0,-3-1 0,-5-2 0,-2 0 0,-1 1 0,1 1 0,3 3 0,-2-2 0,-1 2 0,-7-6 0,0 2 0,-3-1 0,0 2 0,0 2 0,-1-1 0,-2-1 0,1-1 0,-1 0 0,2 1 0,-1-1 0,-1 1 0,1-3 0,-1-3 0,0 0 0,0 1 0,0 2 0,0 0 0,0 0 0,0-1 0,0-3 0,0-1 0,-1-1 0,0-1 0,1-1 0,0-1 0,0-1 0,0 0 0,0 0 0,0 0 0,0 1 0,0 0 0,0-1 0,0 0 0,1-4 0,-1 2 0,1-3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6T00:01:14.18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18 0 8191,'0'3'0,"0"0"5063,0-2-5063,0 1 2818,0 1-2818,-1-1 1719,1 1-1719,-1 0 6784,1 0-6784,0 1 0,-1 2 0,0 0 0,0 0 0,0-2 0,1-1 0,0-1 0,0 1 0,0-1 0,0 1 0,0 1 0,-1 0 0,1 0 0,-1 0 0,0 1 0,0 0 0,0 1 0,0-1 0,-1 0 0,2 0 0,-1 0 0,0 1 0,1-2 0,-1 0 0,1-2 0,0-1 0,0 0 0,0 0 0,0 0 0,0 0 0,0 1 0,0 0 0,0-1 0,3-2 0,3 0 0,2 0 0,1-1 0,-2 1 0,-1 0 0,9 0 0,-7 1 0,6-1 0,-10 1 0,-1 0 0,-1 0 0,0 0 0,0 0 0,0 0 0,0-1 0,0 1 0,1-1 0,0 1 0,0-1 0,1 1 0,-2 0 0,-1 0 0,0 0 0,0 0 0,0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6T21:37:05.77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1187 234 8191,'-40'4'0,"-6"0"5063,8-1-5063,-9 2 2818,6 0-2818,2 0 1719,4 0-1719,-5 1 6784,-12 3-6784,-10 2 0,-7 2 0,15-1 0,5-1 0,4 3 0,-2 1 0,-11 5 0,2 2 0,6 0 0,10-2 0,7-1 0,4 5 0,-2 4 0,0 5 0,0 0 0,4-1 0,2 1 0,4 4 0,3 1 0,4 3 0,6-4 0,2-5 0,4-6 0,0 1 0,1 0 0,1 3 0,0 1 0,0-8 0,1-3 0,2-3 0,0 0 0,3 2 0,0-2 0,1-2 0,2 2 0,2 1 0,5 6 0,4 3 0,7 3 0,1-2 0,-1-6 0,2 0 0,2-2 0,1-1 0,0 1 0,-3-5 0,-2-2 0,1-1 0,1 0 0,2-1 0,-1-2 0,2 0 0,-5-3 0,-1-1 0,12 0 0,11 1 0,16 0 0,-3 0 0,3-2 0,-13 0 0,-2 0 0,3 0 0,5 1 0,8 1 0,7 1 0,-8-2 0,-3-2 0,-1-3 0,2 0 0,-5 0 0,-4-1 0,-7-1 0,-3 0 0,4-1 0,6 0 0,3 0 0,3-1 0,-2 1 0,-10 1 0,2 0 0,3-3 0,1 0 0,1-1 0,-12 0 0,-5 2 0,-6 0 0,4-1 0,8 1 0,5-2 0,11-1 0,-7 1 0,-4 1 0,2-2 0,0 0 0,12-3 0,3 0 0,0-2 0,-6 0 0,-11 3 0,2 0 0,-2 0 0,-1 0 0,0 0 0,-14 2 0,-1 0 0,-1 0 0,-1 1 0,-1-1 0,-3 2 0,-4-1 0,0 0 0,0 1 0,8-3 0,3-1 0,8-2 0,-3 1 0,-7 1 0,1 0 0,-5 0 0,6-1 0,1 0 0,-6 0 0,-2 0 0,-9 4 0,-1 0 0,-3 1 0,3-1 0,2-1 0,-4 3 0,0-1 0,-2 0 0,1 1 0,4-2 0,1 0 0,4-1 0,2-1 0,3-1 0,-2 2 0,-1-1 0,-5 1 0,-2 1 0,0 0 0,5-2 0,-2 0 0,0 0 0,-2-1 0,-7 4 0,2-1 0,-4 2 0,1 0 0,-2 1 0,-1-1 0,1-1 0,1 0 0,1-1 0,2-2 0,1-1 0,-5 2 0,0 1 0,-5 2 0,0-1 0,-1-1 0,1-1 0,-1 1 0,0-1 0,1 0 0,-1 0 0,-1 0 0,2-3 0,-1 0 0,0-4 0,1 2 0,-1 0 0,0 0 0,0 0 0,-1-2 0,1-3 0,-1 0 0,0-1 0,0 3 0,-2 0 0,1 2 0,-1 1 0,0 2 0,-1 3 0,1-1 0,-1 2 0,1-1 0,0-1 0,0-1 0,0-1 0,0 0 0,0 1 0,0-1 0,0 0 0,0-2 0,0 1 0,-2 0 0,0 1 0,0 1 0,-2 0 0,1-1 0,-1 0 0,0-1 0,0 2 0,-1-1 0,-3-4 0,-1 0 0,-2-2 0,1 1 0,0 0 0,1 1 0,1 0 0,-2 1 0,0-1 0,-3-2 0,-1 0 0,-1 0 0,1 2 0,1 2 0,1 1 0,0 0 0,-1 0 0,1 1 0,0 0 0,1 1 0,-1 0 0,-2-1 0,-1 0 0,3 1 0,0 1 0,0 1 0,0-1 0,-1 1 0,-1-1 0,1 1 0,1 0 0,1 1 0,-1 0 0,-1 1 0,0-1 0,-1 1 0,2 2 0,-3 0 0,-2-1 0,-1 0 0,-2-1 0,3 1 0,0 0 0,2 1 0,-1 1 0,0 0 0,-1-1 0,-3 0 0,-1 0 0,-2 0 0,-4 0 0,-1 1 0,4 1 0,2-1 0,2 2 0,1-1 0,0 0 0,-5 0 0,-7-1 0,-4 0 0,-1 0 0,6 1 0,4 1 0,0 0 0,-4 0 0,-4 0 0,-2 0 0,3 0 0,6 0 0,6 0 0,3-1 0,-1 1 0,1-1 0,2 0 0,3 1 0,-2 0 0,0 0 0,-2 0 0,1 0 0,0 0 0,2 0 0,1 0 0,0 1 0,-1 0 0,-1 1 0,-2 0 0,3-1 0,-1 0 0,-2-1 0,-2 0 0,-6 2 0,0 0 0,1 0 0,2 0 0,2-1 0,2 0 0,2 0 0,-1 1 0,0-1 0,2 0 0,-1 1 0,2-1 0,-2 0 0,0 1 0,-1-1 0,1 0 0,2 0 0,-1 1 0,-3-1 0,-3 1 0,-2 0 0,-3 1 0,-1-1 0,-4 1 0,1 0 0,1 0 0,2 1 0,4-1 0,5 0 0,3-1 0,1-1 0,2 0 0,-1 1 0,0-1 0,2 1 0,-1 0 0,-1 0 0,0 0 0,-3 1 0,3-1 0,-1 1 0,2-1 0,0 1 0,1-1 0,1 0 0,1-1 0,0 1 0,1 0 0,-1-1 0,0 1 0,-3 0 0,1 0 0,0 0 0,0-1 0,3 1 0,0 0 0,-2-1 0,1 0 0,0 1 0,0-2 0,0 1 0,-1-1 0,-2 1 0,-2-1 0,0 1 0,0 0 0,3-1 0,2 1 0,1 0 0,-1-1 0,-1 1 0,1 0 0,0 0 0,-2-1 0,-1 1 0,-1 0 0,-1-1 0,4 1 0,1-1 0,3 0 0,-1 1 0,0-1 0,-1 1 0,0 0 0,-1 0 0,1-1 0,-1 1 0,0-1 0,1 1 0,-1-1 0,0 1 0,0-1 0,1 1 0,-1 0 0,-1-1 0,-2 1 0,0-1 0,3 1 0,0-1 0,1 1 0,0 0 0,-2 1 0,2 0 0,1-1 0,-2 1 0,2-1 0,-3-1 0,0 1 0,0-1 0,1 1 0,0 0 0,1 0 0,1 0 0,-4 1 0,0 0 0,0 0 0,-1-1 0,3 1 0,-1-1 0,2 0 0,-1 1 0,-2 0 0,1 0 0,-1-1 0,1 1 0,0-1 0,-1 1 0,1-1 0,2-1 0,1 1 0,1-1 0,1 1 0,0 0 0,-1 0 0,-1 0 0,0 0 0,0 0 0,0 0 0,0 0 0,1 0 0,-1 0 0,0 0 0,0 1 0,0-1 0,0 1 0,-2 0 0,0 0 0,2 0 0,0 0 0,1-1 0,0 0 0,-1 0 0,-1 0 0,0 0 0,2 0 0,0 0 0,0 0 0,0 0 0,-1 0 0,0 0 0,-1 1 0,0 0 0,-1 0 0,-1 0 0,0 0 0,0 1 0,2-1 0,4-1 0,-2 0 0,2 0 0,-3 0 0,2 0 0,1 0 0,1-1 0,-1 1 0,0 1 0,-1-1 0,0 1 0,1-1 0,-1 0 0,0 0 0,0 0 0,-1 0 0,0 1 0,2-1 0,0-1 0,1 1 0,0-1 0,1 0 0,1 1 0,-1-1 0,1 0 0,0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01:14:33.22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1 598 24575,'1'-4'0,"0"0"0,-1 0 0,0-1 0,0 1 0,1-2 0,-1 3 0,0-2 0,1-1 0,-1 0 0,1 0 0,-1 2 0,0-1 0,1 0 0,-1 0 0,0 0 0,0 0 0,0 0 0,1 0 0,-1 1 0,0-1 0,1-1 0,0 1 0,-1-1 0,1 2 0,-1-1 0,0 1 0,0 0 0,0 0 0,1 0 0,-1 0 0,0-1 0,0 0 0,0 0 0,1 1 0,-1 1 0,0-2 0,1 1 0,-1-1 0,1 1 0,-1-1 0,0 0 0,1 0 0,-1-1 0,0 1 0,0 1 0,1-1 0,-1 1 0,1-1 0,0-1 0,-1 1 0,1-1 0,0 1 0,-1-1 0,1 1 0,0 0 0,-1 0 0,1 0 0,-1-1 0,1 1 0,0 0 0,0-1 0,0 1 0,0 1 0,-1-1 0,1 1 0,0 0 0,-1 0 0,1-1 0,-1 0 0,1 1 0,-1 0 0,1-1 0,0 1 0,0-2 0,-1 0 0,0-2 0,1 1 0,-1 1 0,0 1 0,1 1 0,-1-1 0,1 0 0,-1 0 0,1 0 0,-1 0 0,1 0 0,-1 0 0,0 1 0,0 0 0,0 1 0,1-1 0,-1 0 0,0 0 0,0 1 0,0 0 0,0 0 0,0 0 0,0-2 0,0 0 0,0 0 0,1-1 0,-1 0 0,1 2 0,-1-1 0,0 1 0,0-1 0,0 0 0,0 1 0,0 0 0,1 1 0,-1 1 0,0 0 0,0 1 0,0 0 0,0 0 0,0 0 0,0-1 0,0-1 0,0-2 0,0 1 0,0-1 0,0 1 0,0 1 0,0-1 0,0 1 0,0 0 0,0 0 0,0 2 0,0 0 0,0 0 0,0 0 0,0 0 0,0-1 0,0 0 0,0 0 0,0 1 0,0-2 0,1 1 0,-1 1 0,0-1 0,0 1 0,0-1 0,0 1 0,0 1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01:14:34.00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86 0 24575,'-3'4'0,"-1"1"0,-1 1 0,-1 2 0,0 0 0,-2 2 0,1 0 0,1 0 0,1-2 0,0 1 0,1-2 0,-1 1 0,2-2 0,0 0 0,1-3 0,1 0 0,0-1 0,0 0 0,0 0 0,0 0 0,0 0 0,0 0 0,0 0 0,0 0 0,1-1 0,-1 0 0,1 0 0,-1 0 0,1 0 0,-1-1 0,0 1 0,0-1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01:14:48.48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24575,'2'5'0,"-1"-1"0,1 0 0,-1-2 0,0 0 0,1 0 0,-1 0 0,0 1 0,0-2 0,0 0 0,0 0 0,-1 0 0,1 0 0,0 0 0,-1 0 0,1 0 0,-1 1 0,1-1 0,0 1 0,0-1 0,-1 0 0,1 0 0,0 0 0,-1 1 0,1-1 0,-1 2 0,1-1 0,0 0 0,0-1 0,-1 1 0,1-1 0,-1 0 0,0-1 0,1 1 0,-1 0 0,0 0 0,0 0 0,0 1 0,1-1 0,-1 1 0,1-1 0,-1 0 0,0 1 0,1 0 0,-1-1 0,1 1 0,-1 0 0,1 0 0,0 0 0,-1-1 0,1 1 0,-1-1 0,1 0 0,-1 0 0,0 0 0,1 1 0,-1 0 0,1 0 0,0-1 0,-1 1 0,1-1 0,-1 0 0,1 0 0,-1 1 0,2 0 0,-1 0 0,1 1 0,0-1 0,-1 0 0,1 0 0,-1 0 0,0-1 0,-1 0 0,1 0 0,-1-1 0,1 2 0,0-1 0,0 0 0,0 0 0,0 0 0,-1-1 0,1 1 0,-1 0 0,1 0 0,0-1 0,-1 1 0,1 0 0,0 0 0,-1 0 0,1-1 0,0 1 0,1 0 0,-1-1 0,0 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02:27:14.20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505 0 24575,'-16'13'0,"-6"1"0,-2 2 0,-3 2 0,1 0 0,3-1 0,3-1 0,0 1 0,4-3 0,2 1 0,6-4 0,1-1 0,2-3 0,1-1 0,1 0 0,0 1 0,0 0 0,1 0 0,1-1 0,-1 1 0,0 1 0,-1 2 0,1 1 0,0-1 0,0 0 0,0 0 0,0 1 0,-1 0 0,2-2 0,-1 0 0,0-1 0,0 0 0,0 1 0,0 0 0,-1-1 0,1-1 0,-1 0 0,1 0 0,0 0 0,-1 1 0,0 2 0,-1-1 0,1-1 0,-1 1 0,0 0 0,-1 0 0,1-1 0,0 0 0,0 0 0,-1 0 0,0 0 0,0 1 0,0 1 0,0 1 0,0-1 0,0 1 0,-2 0 0,2 1 0,-1-1 0,1-2 0,1-1 0,-1 0 0,1 0 0,-1 1 0,0-1 0,-1 1 0,-1 1 0,0 0 0,-3 2 0,1-1 0,0 0 0,2-3 0,2-3 0,1 0 0,-1 0 0,0 2 0,0 0 0,1-3 0,1 0 0,0 0 0,0-2 0,1 1 0,1-2 0,0 0 0,0-1 0,1 0 0,-2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02:27:14.20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24575,'0'2'0,"1"-1"0,0-1 0,1 1 0,0-1 0,2 2 0,2-1 0,-1 1 0,2-1 0,-1 1 0,1-1 0,0 1 0,0 0 0,1 0 0,2 0 0,2 1 0,1 0 0,-1 0 0,0 1 0,-3-1 0,0 0 0,0 1 0,0 0 0,2 1 0,-3 0 0,-1-1 0,-1 0 0,0 0 0,-2 0 0,0 0 0,-1 0 0,-1 0 0,0 1 0,0 2 0,1 1 0,-1 0 0,0 0 0,-1 0 0,0-1 0,-1 0 0,0-1 0,0 6 0,0-5 0,1 6 0,-1-6 0,0 1 0,0-1 0,0 0 0,0-1 0,0-1 0,0 1 0,0 0 0,0 1 0,0 0 0,0-1 0,0 1 0,0 0 0,0 1 0,0 1 0,0 0 0,1-1 0,-1 0 0,0-1 0,1 0 0,0 1 0,1 0 0,-1-1 0,1-2 0,-1 0 0,1-1 0,0-1 0,0 0 0,1-1 0,-1 0 0,1 0 0,0 0 0,-1-1 0,2 0 0,0 0 0,2 1 0,0-1 0,0 0 0,1 0 0,-2 0 0,0-1 0,0 0 0,1 0 0,0 0 0,3-1 0,-2 0 0,1 0 0,-1-1 0,0 1 0,1 0 0,0 0 0,3 0 0,1 1 0,4-1 0,0 0 0,3 0 0,0 0 0,-2 0 0,-3 0 0,-1 1 0,-3 0 0,-2 0 0,-2 0 0,-2 0 0,-1 0 0,1 0 0,0-1 0,0 1 0,0 0 0,-1-1 0,-1 2 0,-2-1 0,-1 3 0,-1 0 0,-2 1 0,0 1 0,-1 0 0,0 0 0,2-1 0,-1 0 0,1 0 0,0 1 0,0 0 0,0 0 0,1-1 0,-1 1 0,1 1 0,0 0 0,0-1 0,0-1 0,1 1 0,0 0 0,1 0 0,-1 0 0,1 0 0,0-1 0,0 1 0,-1 0 0,1 2 0,0-1 0,0 2 0,0-1 0,0 1 0,0 0 0,1 2 0,1 1 0,3 2 0,2 3 0,0-3 0,0 0 0,1-1 0,-3-3 0,3 2 0,0-1 0,-1 0 0,1 0 0,1-1 0,1 1 0,1 0 0,1 0 0,0 0 0,-2-2 0,1 1 0,0-1 0,2 1 0,3 3 0,-2-2 0,0 0 0,-1 0 0,2 0 0,2 0 0,2 2 0,0-1 0,-2-1 0,-3-2 0,4 2 0,-3-2 0,4 2 0,-2 0 0,-1-2 0,2 2 0,3 1 0,0 0 0,-1-1 0,-4-1 0,-1 1 0,1 0 0,-1 1 0,-1-2 0,-1 0 0,-4-1 0,-1-1 0,0 1 0,1 1 0,1 2 0,-2-2 0,1 2 0,-6-4 0,1 1 0,-2 0 0,0 1 0,0 1 0,-1-1 0,-1 0 0,1-1 0,-1 0 0,1 1 0,-1-1 0,1 1 0,-1-2 0,0-2 0,0 0 0,0 1 0,0 0 0,0 2 0,0-1 0,0-1 0,0-2 0,0 0 0,0-1 0,-1-1 0,1 1 0,0-2 0,0 0 0,0-1 0,0 0 0,0 2 0,0-1 0,0 0 0,0-1 0,0 1 0,0-3 0,1 2 0,-1-3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02:27:14.20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11 0 8191,'0'2'0,"0"0"5063,0-2-5063,0 2 2818,0-1-2818,0 1 1719,-1 0-1719,1-1 6784,0 2-6784,0-1 0,0 2 0,-1-1 0,0 1 0,1-1 0,-1-1 0,1-1 0,0 1 0,0-1 0,0 1 0,0 1 0,0-1 0,0 1 0,-1-1 0,1 1 0,-1 1 0,0-1 0,1 0 0,-1 0 0,0 0 0,1 1 0,0-1 0,-1 0 0,1 0 0,0-2 0,-1 0 0,1-1 0,0 1 0,0-1 0,0 1 0,0 1 0,0-1 0,0-1 0,3 0 0,0-1 0,2 0 0,1 0 0,-2 1 0,0-1 0,5 0 0,-3 1 0,2-1 0,-5 1 0,-1 0 0,-1 0 0,1 0 0,-1 0 0,0 0 0,0 0 0,1 0 0,-1 0 0,1-1 0,0 1 0,1 0 0,-2 0 0,0 0 0,-1 0 0,1 0 0,-1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5T23:19:39.92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24575,'3'2'0,"0"0"0,3-1 0,1 1 0,5 1 0,2 0 0,2 2 0,4 0 0,4 1 0,9 1-380,-13-3 1,0 0 379,1 0 0,1 0 0,0 0 0,1 0 0,2 0 0,1 1-783,1 0 1,1 0 782,4 0 0,1 0 0,-1 0 0,0 0 0,0 0 0,0-1 0,-4-1 0,0 0-458,-3 0 0,1-1 458,-1 0 0,0-1 0,-1 1 0,2-1 0,4 1 0,1-1-697,-1 0 0,1 0 697,1 0 0,-1 0 0,1-1 0,0 1 0,1 0 0,0 0 0,1 0 0,-1 0 0,1 0 0,0-1 0,-5 1 0,-1-1 0,-1 0 0,0 0 0,6 0 0,1 0-758,1 0 1,1 0 757,-7 0 0,1 0 0,-1 0 0,-2-1 0,0 1 0,0-1 0,10 0 0,0-2 0,1 0 0,0-1 0,-11 1 0,0-1 0,-1 0 0,8-1 0,-1 1 495,-1-1 0,-4 0-495,-3 1 814,-8 1-814,-14 2 355,-1 1 0,-2 0 0,0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5T23:19:39.92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234 7 24575,'-3'0'0,"-1"0"0,-2 0 0,-2 0 0,-1 0 0,-3 0 0,-3 0 0,1 0 0,0 0 0,0 0 0,2 0 0,-1 0 0,2 0 0,3 0 0,-2 0 0,1 0 0,-1-1 0,0 1 0,0 0 0,1-1 0,0 1 0,1 0 0,1 0 0,2 0 0,1 0 0,4 0 0,3 0 0,3-1 0,3 0 0,3 1 0,3-1 0,0 0 0,-1 0 0,0 1 0,-2 1 0,1-1 0,0 1 0,-3 0 0,-1 0 0,-2 0 0,0 0 0,0 0 0,-1 0 0,-1 0 0,0 0 0,0 0 0,-1-1 0,-2 1 0,1-1 0,-1 0 0,0 0 0,-1 0 0,-1 1 0,1-1 0,0 0 0,2 0 0,-1 0 0,1 0 0,0 1 0,0-1 0,-1 0 0,0 0 0,-1 0 0,0 0 0,1 1 0,-1-1 0,0 0 0,-1 0 0,1 0 0,-2 1 0,0-1 0,-4 2 0,-2 1 0,-3 1 0,-3 0 0,0 2 0,0-1 0,0-1 0,0 1 0,1 0 0,0 0 0,0 0 0,4-1 0,1-1 0,2 0 0,0-1 0,0 0 0,1 0 0,0-1 0,1-1 0,1 1 0,-1 0 0,0 0 0,-1 0 0,2 0 0,0 0 0,0 0 0,1-1 0,-1 1 0,1 0 0,-1-1 0,1 0 0,1 1 0,-1-1 0,1 0 0,-1 0 0,1 0 0,0 0 0,-1 0 0,1 0 0,0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5T23:18:51.94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24575,'8'4'0,"-1"0"0,8 0 0,2 1 0,14 2 0,3 1 0,7 3 0,9 2 0,9 3 0,25 2-380,-35-8 1,1-1 379,3 1 0,0-1 0,4 1 0,1 0 0,4 2 0,2 0-783,4 0 1,2 0 782,10 1 0,2 1 0,-2-2 0,-1 0 0,2-1 0,-2 0 0,-8-3 0,-2-1-458,-5 0 0,-1-2 458,0 0 0,-1-1 0,0 0 0,1-1 0,12 1 0,3-1-697,-2 0 0,1 0 697,2-2 0,0 1 0,0 0 0,1 0 0,2 1 0,1-1 0,1 0 0,0 0 0,2 0 0,-2 0 0,-12-1 0,-2-1 0,-3 0 0,1 0 0,14 0 0,2 0-758,4 0 1,4 0 757,-21 0 0,3 0 0,-1 0 0,-5-1 0,0 0 0,-1-1 0,25-2 0,0-2 0,3-2 0,1-3 0,-28 3 0,-1-1 0,-1 0 0,18-3 0,-3 0 495,0-1 0,-10 2-495,-10 0 814,-19 3-814,-35 7 355,-1 0 0,-5 1 0,-1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5T23:18:53.87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584 19 24575,'-8'0'0,"-2"0"0,-5 0 0,-3 0 0,-6 0 0,-6 0 0,-6 0 0,0 0 0,0 0 0,3 0 0,1 0 0,2 0 0,3 0 0,4 0 0,0-1 0,0 0 0,-2 0 0,0 0 0,1 0 0,1 0 0,0 0 0,3 1 0,2 0 0,5 0 0,5 1 0,7-2 0,10 1 0,4-1 0,11-2 0,4 1 0,9 0 0,1 0 0,-3 1 0,0 1 0,-3 1 0,0 0 0,1 2 0,-9-1 0,-3 0 0,-2 1 0,-1-1 0,-2 0 0,-1 1 0,-2 0 0,0-1 0,-1 0 0,-3-1 0,-2 0 0,-1-1 0,-1 0 0,0 1 0,-3 0 0,-2 0 0,4 0 0,-1-1 0,3 0 0,0 0 0,1 0 0,1 1 0,-1 0 0,-1-1 0,-3 0 0,1 0 0,-1 1 0,0-1 0,0 1 0,0-1 0,-2 0 0,0 1 0,-4 0 0,1 0 0,-10 4 0,-5 2 0,-9 3 0,-5 1 0,-3 2 0,1 0 0,2-1 0,-1 0 0,1 0 0,1 0 0,0 2 0,9-5 0,5 0 0,4-3 0,-1 0 0,1-2 0,0 1 0,4-3 0,1-1 0,0 1 0,0 0 0,-1 1 0,0 0 0,1 0 0,2-1 0,1-1 0,1 1 0,-1 0 0,0-1 0,1 0 0,0 0 0,2-1 0,-1 1 0,1-1 0,1 1 0,-1-1 0,-1 0 0,1 0 0,0 0 0,1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5T23:19:39.92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24575,'3'2'0,"0"0"0,3-1 0,1 1 0,5 1 0,2 0 0,2 2 0,4 0 0,4 1 0,9 1-380,-13-3 1,0 0 379,1 0 0,1 0 0,0 0 0,1 0 0,2 0 0,1 1-783,1 0 1,1 0 782,4 0 0,1 0 0,-1 0 0,0 0 0,0 0 0,0-1 0,-4-1 0,0 0-458,-3 0 0,1-1 458,-1 0 0,0-1 0,-1 1 0,2-1 0,4 1 0,1-1-697,-1 0 0,1 0 697,1 0 0,-1 0 0,1-1 0,0 1 0,1 0 0,0 0 0,1 0 0,-1 0 0,1 0 0,0-1 0,-5 1 0,-1-1 0,-1 0 0,0 0 0,6 0 0,1 0-758,1 0 1,1 0 757,-7 0 0,1 0 0,-1 0 0,-2-1 0,0 1 0,0-1 0,10 0 0,0-2 0,1 0 0,0-1 0,-11 1 0,0-1 0,-1 0 0,8-1 0,-1 1 495,-1-1 0,-4 0-495,-3 1 814,-8 1-814,-14 2 355,-1 1 0,-2 0 0,0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5T23:19:39.92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234 7 24575,'-3'0'0,"-1"0"0,-2 0 0,-2 0 0,-1 0 0,-3 0 0,-3 0 0,1 0 0,0 0 0,0 0 0,2 0 0,-1 0 0,2 0 0,3 0 0,-2 0 0,1 0 0,-1-1 0,0 1 0,0 0 0,1-1 0,0 1 0,1 0 0,1 0 0,2 0 0,1 0 0,4 0 0,3 0 0,3-1 0,3 0 0,3 1 0,3-1 0,0 0 0,-1 0 0,0 1 0,-2 1 0,1-1 0,0 1 0,-3 0 0,-1 0 0,-2 0 0,0 0 0,0 0 0,-1 0 0,-1 0 0,0 0 0,0 0 0,-1-1 0,-2 1 0,1-1 0,-1 0 0,0 0 0,-1 0 0,-1 1 0,1-1 0,0 0 0,2 0 0,-1 0 0,1 0 0,0 1 0,0-1 0,-1 0 0,0 0 0,-1 0 0,0 0 0,1 1 0,-1-1 0,0 0 0,-1 0 0,1 0 0,-2 1 0,0-1 0,-4 2 0,-2 1 0,-3 1 0,-3 0 0,0 2 0,0-1 0,0-1 0,0 1 0,1 0 0,0 0 0,0 0 0,4-1 0,1-1 0,2 0 0,0-1 0,0 0 0,1 0 0,0-1 0,1-1 0,1 1 0,-1 0 0,0 0 0,-1 0 0,2 0 0,0 0 0,0 0 0,1-1 0,-1 1 0,1 0 0,-1-1 0,1 0 0,1 1 0,-1-1 0,1 0 0,-1 0 0,1 0 0,0 0 0,-1 0 0,1 0 0,0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5T23:18:51.94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24575,'8'4'0,"-1"0"0,8 0 0,2 1 0,14 2 0,3 1 0,7 3 0,9 2 0,9 3 0,25 2-380,-35-8 1,1-1 379,3 1 0,0-1 0,4 1 0,1 0 0,4 2 0,2 0-783,4 0 1,2 0 782,10 1 0,2 1 0,-2-2 0,-1 0 0,2-1 0,-2 0 0,-8-3 0,-2-1-458,-5 0 0,-1-2 458,0 0 0,-1-1 0,0 0 0,1-1 0,12 1 0,3-1-697,-2 0 0,1 0 697,2-2 0,0 1 0,0 0 0,1 0 0,2 1 0,1-1 0,1 0 0,0 0 0,2 0 0,-2 0 0,-12-1 0,-2-1 0,-3 0 0,1 0 0,14 0 0,2 0-758,4 0 1,4 0 757,-21 0 0,3 0 0,-1 0 0,-5-1 0,0 0 0,-1-1 0,25-2 0,0-2 0,3-2 0,1-3 0,-28 3 0,-1-1 0,-1 0 0,18-3 0,-3 0 495,0-1 0,-10 2-495,-10 0 814,-19 3-814,-35 7 355,-1 0 0,-5 1 0,-1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174B97-8B8C-1A4D-AF73-63991E1A2F51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D02C32-B8D4-8A47-832F-C8B88F996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450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777C7-81C0-63CD-29BB-F2A0CAF4C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AEAC30-A627-108C-8315-387D2BD73B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11AD24-8817-EDCD-4B9B-BB1E58C4FB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Uakzujeme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vidět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ekosystému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QKD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místo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45826B-787D-08F3-FEF5-3E252E9304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2630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F1496-7909-A093-3BF6-43C0B573E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7272C7-607C-1894-DD50-89189D01FC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922889-944E-96F0-8911-54274E4580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A9BCB1-E0AB-AA71-B5BD-286AF17251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6457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26A28-1779-7305-0DC6-05E0E959E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A4187A-C0D3-D5CA-C326-6D40642F5C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B7464E-7AD9-CA70-E3CE-FDA505F553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E05F0-D01B-A992-FCCC-6C40D0E527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6939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966FB-CD72-D329-1EBD-EB6021E4F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49DD01-8ACF-8EBB-8D3B-0CFC42D6E3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B25E6F-33EE-D9B1-BB48-C30810A0C7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03C0A7-9A75-0446-8FBA-2BA7D04978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1836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9098B-F446-F1E0-C5C1-D9824B0FD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1E555D-1FF2-AE30-E31E-7B417142B6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FFDC51-3BED-5E07-01B3-36B5C62592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BAF37A-3705-90A7-49A3-8907EC3ABF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0417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E702B-D0E7-044F-6486-9325B13CF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85C246-1C92-E461-3FDF-0192BA0428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7D7510-169A-62CA-165D-3779E64F71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F64D30-23A6-0398-EF92-E438A76F89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5001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41FE8-760D-F404-94C0-26DCF78D4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5B91F8-8C63-0671-E992-3723D995D2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B44FC2-4E8C-DB1D-2D56-E242A0F7D4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E06E37-2AB0-5A27-7C08-E98D6063B3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4087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00E05-D441-551D-1D4E-5C006B52F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8B655C-FF3C-960D-0FE7-5121BA9343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4C015B-5A6D-BB4F-39D0-421BCEF6DC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5659BA-6C45-74F1-A568-F1B30E4B2A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522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A8E5E-C176-F9C0-D5FD-6143F1971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6C65C7-30F6-8EBE-797C-CCF076637F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861879-2767-FB09-C4C6-7EDD06BDCD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FD5243-F277-A280-729A-E06EB96365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7853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8CF51-E29A-14B6-7EC4-EB0F9CB00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741737-1AC0-BA20-8BA5-0B7F607F44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E82092-D714-56ED-4028-A65A5FCEEE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F7C16B-CD37-C701-0A94-2D55DCFA5D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4042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03600-5421-9510-501C-D36A31E94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1123D5-3B83-5FDC-AC56-73BE060E1F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A6E782-6026-4506-B82E-60BA086C20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9ED37E-824B-469B-92C3-123A6D601D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958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5843C-729D-C2AD-E891-AAB6F39D9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E1DA0C-3A24-73FC-6E28-2802C2B2D8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8E85BF-BB55-EF05-AFC6-DC77AF2D5F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Uakzujeme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vidět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ekosystému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QKD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místo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5976F-DB1C-62EC-6DF7-F1F288BB50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974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9E45B-6496-5FFA-F121-1D473C1C7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6FAE20-CF66-6978-5702-F363B824CE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12FC39-56EC-8237-C8DD-30146AB6CD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A930A0-F7E3-F08A-B57F-46A1CA79BC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7654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A72A2-D5F2-32E2-5D63-E005C82F4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30B874-2CD1-3ADA-B56F-2FA29CA8D7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E39AD3-86EB-AE76-13D9-B22B860DA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24E7ED-22FF-596B-9343-1CD2F41BF1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2430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2F6E5-D5E4-080D-FCCD-1B89CD127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7531FF-AD6A-60A1-5E11-145BFF23A7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0E3604-B32B-8C7C-2602-31C7D7A906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23CE89-7086-921D-ECBC-6A748B79DF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8101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B8CB3-9A87-7897-DF31-313E44B83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CD9CA5-3CFC-0731-B6C8-527E5A411F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30382A-DAB2-E9A4-0B2F-DD884276D5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8D8C3B-6E85-1D48-775C-7C8E6D2F15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805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EC650-02EC-2AAB-8096-952CB7507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4B669B-085E-C8F0-298A-07A0AE261F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98FAE2-A4FC-7FA8-1684-A7F451B658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468B13-0EFD-483D-64D7-4230DA489E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3404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E6D77-2EE6-31BB-09EA-CABDCDE54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B227BB-0BD1-5E80-B9C5-83C800CF56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30175F-FD4F-7950-62D1-3BE45911FD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6B4954-6006-D1E9-5A0A-93D2000679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2402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D3A6C-2D47-7E1F-9EEA-0B089EE2E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DF0523-57D1-19EF-7344-DE522295E4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24C555-FE3F-5424-9B27-468717E04A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2CC867-7D05-D186-FED1-6E502EF340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9920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34997-7548-BB20-4571-5EA0A5D2C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98903A-55C4-675F-947F-64D1AD7723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0200AE-6CBD-00DD-AB4F-DE606D8881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06B13-3050-BF6C-D0BD-67FF18D4B0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6679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D6ACB-220F-91B6-36BE-1BD80C29E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478ACA-05EC-489E-B64A-5E89FB16ED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29826A-1DAC-A342-61F7-2D2D3ABA52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4AC580-4F91-892D-9C54-6496BF5A4F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3752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C0C9E-D2D3-F323-A468-533282604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9F307D-B935-D6B0-D594-0D10541EC0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63D9B4-7C26-BE26-C51C-AD43B98D94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18AD86-A46C-1030-5F6A-C07B8CA241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804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B7924-4877-7C76-3C5E-2E99E375C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924D9F-5557-C260-F46C-B44F4B12B7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B41885-7E7E-EA29-856B-317583383E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Uakzujeme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vidět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ekosystému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QKD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místo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A2A0A1-319D-BA1C-FB3D-FC662376E0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625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B14B6-B89B-9948-D9C2-4A7F8C7FE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CB37D0-DCFB-BF24-421D-57745419AF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C25A10-A2F9-BB02-8B0E-42ED9D1BBC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9BA4B0-C5DB-B151-8817-2A190C0520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4946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58D4E-D03A-6280-6910-4C15694D5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49B56F-7534-9969-1ACF-5F2D122F30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818604-0862-421B-3CF2-6D0219216E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D16938-6945-8A73-365E-693CEC1054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4803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D7A50-F9C1-B345-4298-BAB05A9E2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AD6263-7280-08A4-57FF-C38E73A680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AD2E6D-4626-73B1-3233-239EB73242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BBE0E9-0C19-0F03-7045-90FC1C096C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24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2F581-7AF7-F281-CF21-6AC1083E6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F60ABB-38B1-3111-DBED-DC1576CF2F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A72FA0-5A4D-5D70-8A45-09891CD7D1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063902-7463-DCAF-CD44-84E1FD09AD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999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59124-7AA4-5DE2-AD33-3B6CD635A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0AA79B-B94E-E76A-14D9-4D9998F986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5B493B-AA79-E0DB-1847-20345D5F45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9F5C44-DBD5-A5D7-8237-1E8F5FC81A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927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69D4B-BD18-E639-95B1-667E1C27C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AE30CA-9C01-6C48-44B0-0D5C73A919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37B5D0-CF4E-A863-8BA5-1797C125D3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CAD98-02AE-A0D0-2AF3-02B99960CD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9873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27CF8-3362-0446-F78C-FA7FBFFC0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21F20C-4967-BAD9-768B-1A43FC70B9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BDD6EC-B908-2CD2-B72B-F43FACD6D8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66A267-9840-3F7F-9BD5-D009867856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1210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33F51F-D526-D171-82F6-7832B6B11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31E6E5-1E8F-AEE5-EF87-0F013EEFEC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D6A168-865F-1900-8E56-3B0110C6EF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4A18D-A55F-70C9-E4DD-B6AD568412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8811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D3D20-FBEA-9128-ED1E-DE937B1AB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EBCB84-5D1A-944A-DB4C-859DD81517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4A34F4-39B8-7D1D-7FA5-231D23854B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2C9CEE-5AA5-B3E5-CE4A-4E4FE278B2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3650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49334-F9FC-3CD3-D8BF-DE74968DB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3CFF77-69CE-6E61-2F6A-2386D69ED7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4220C4-3CD8-5CE3-614C-B0282F6B29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DB9C41-0A9B-E348-DD56-9B38064DF1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5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Uakzujeme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vidět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ekosystému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QKD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místo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7348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FB6C8-3CE5-9C64-F024-F1F717268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A883D3-6320-D22E-FA18-D57290931C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AFBD6E-149D-889C-B115-10DA91AAE5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EA9D9D-2470-A6A2-3196-2B753141D5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4450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A6874-AA9F-C635-0DDD-EBE52974C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0B66BC-9EE8-B5DA-06F4-1BE80FD085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CFE959-D386-9C85-2DFB-9A9EF8B0CE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C6DCD4-74CF-CF6C-214E-8C0C09AF8A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0389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067B39-0504-B366-289B-A6D1F3EF1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A6752F-8C4B-4D5F-5007-0A77E1F186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769EA9-CA11-134C-C52B-9DFDC819A6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8DA98C-ED83-2AF6-72D9-07E1F97D17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12105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DD45A-A097-1737-0A2E-854C4456B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05905C-99A9-15EE-5557-DA0B6D55FA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483011-EE5D-2147-15DA-132F51855C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D897A8-0D78-0344-C175-360968C0E9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58655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F91A5-5C18-FCA9-3DCC-1D2033D7C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12CCB7-F9E6-B73E-514B-BC016075E0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B61391-C601-CDD7-4EFC-1A0B31A962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126C6E-15F3-0EF1-93B9-C0AD29E094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920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39A27-C391-25B0-5747-ADE1D3687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EF9844-3D86-C880-3C17-705669EC35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70FFEF-BF55-4F98-B45E-8BB6C9A72F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B2AAE5-BEE6-FCA5-051F-D47CB18672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8563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C641C-FC61-C141-A804-925EACEE5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A07330-E0D7-1716-501E-3BD302DFEE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A7ACEA-2B11-DE4F-410E-F9B7800B0E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B5E97F-53DD-A3BC-5AFA-3CBF83AC37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65889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BD27B-1FE1-6F29-F56C-268BB1C32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42D83E-4589-E8F5-0944-881ED5ED54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395746-07B3-2015-AC4C-BBE4221CF7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3B2B14-162A-6071-F68C-8765D0ED02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3919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AC881-88D9-0A24-16C1-9612596D3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DAB203-90F7-0090-D224-2D7888028B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90CE02-013E-975E-C845-6A0135DCA8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15221C-0FEA-EE94-C7CB-923635474A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87718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6B1F32-43E2-02C1-932D-8B5A70543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F3E8CD-9D09-0E55-219D-7809275EF5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EE2C1A-3D90-95D1-EF40-6C9695FB98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310829-27B8-BC4C-214A-48AFA7E42F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310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B7F03-CBE3-F795-35DF-1192A6247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16BF59-4179-79D6-9205-3AF31363F4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69A0D5-340C-8BAE-BC6F-D726910104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Uakzujeme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vidět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ekosystému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QKD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místo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1473A4-3BC6-A6E1-40F6-AB28368E8C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7594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1ADCC-C3FF-5069-28C9-E1E563AE6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B468E2-9030-6E8F-D0AF-01474A6ED2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D5766A-A76B-693F-CBBF-5CB20C4392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91D3A5-459E-86EE-83A0-B75FCF500F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90568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CBC4C-7F41-F313-91BB-2C1D568B0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12097D-7BAB-6D10-0A83-7A74140675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3B6577-D261-B884-EAA4-C24FE1B783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8E9380-746C-1C67-1733-6CAB69A218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3256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3583F-EF54-0AB2-48AF-E21564B8D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1B738B-857B-67C9-D1C6-BCFFD324C2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BFF3CF-68BD-8D95-C342-61C09A13FC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1FBE6A-0934-3F08-6D1B-3C18D88F32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46879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7497C-D124-0894-036F-318435FEA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B3B40F-3573-1801-2E3B-F5C3065CB3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78AC6E-1F10-1783-BF97-98A16CE195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E8FD6C-8888-0DBD-9AF7-F036BFA47A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7032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20D84-A66E-51E7-7837-9021312B9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B27876-34ED-6008-DCD5-71A92EC8F6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B86A95-4CDF-428F-4229-799EE94FE0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02466-3DD1-33A8-B52E-3C47B84787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41714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87427-DF57-2642-2000-9DC4500EC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9AC784-FF78-6E92-34E1-7F2CB894A0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E20B98-DB77-2448-9E04-8B80778DFA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7C08DA-8E63-8924-D6A2-086DB68023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8508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58E70-A066-D00D-C650-201B5E07E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5755A0-1650-84FA-C056-5B011C1F78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EEA0F9-647A-FB8E-B294-B6218C95FD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12761F-83E2-6EA5-D68A-09D6E9BC11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19174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16353-1A9D-D544-1263-DB3DE370B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F95489-DF1F-4EF4-B16C-46BA5C1752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48C813-CD96-6C08-0674-355F057952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86E66F-EAEA-C9B3-42F0-64701D8394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91501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5262C-E881-E445-0DA5-5BBCFF5AA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052B97-2275-744B-D3EC-B048C4DEA9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F0E5E8-214A-7639-96CF-C0FEDF215B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C979DF-21B1-F157-B2BE-AEC1860036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09068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FFDC7-4BE5-5800-3CD8-DB3CBEFFF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704662-016C-E3A5-0DB6-6382EE1148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84C558-E797-F4D2-7DF8-37B0E2DB2F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3468A-C5F9-44E9-0FFC-B559FFCFE5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815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A09AE-C408-EBF4-107C-BB7B1DBC4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FBD090-2648-8B05-E8E5-94FDE1974E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24CC95-4B95-F2A5-D9F9-F2EDA8A6D5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0EAE5D-5701-A83A-9CB1-ECE9F106BF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17317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4795C-E919-CE4F-8B5B-15D792584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7BA8A7-DB5E-6569-4596-FCD42ADA97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49D4D2-DAB9-1AA8-CFB0-D898C16632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163588-F92E-D872-39A8-35942792BF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533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0B28E-AC14-33C0-6344-5B133CD68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AFFD91-FC9F-7A3E-123C-53F6E23B19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50BA03-E4D7-0B32-74D4-2A9284C5AB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F8466-324D-281F-8317-21F901E1B7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0910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016E6-77FA-B7FF-35EA-08B8D9D2E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E98CD5-236D-1CFB-5436-99AD19FBD8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523F35-376D-3CEB-6CDC-54656B8BC2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6B3BA-8079-2348-4089-82D84C7E3C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0239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DC6A8-3EF3-72E1-2656-E3FAF3FF5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D48806-6004-7531-F99A-4C76A45264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779820-B02E-05E6-4011-6B5999E0F4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18CD14-861C-2E26-7189-3235B514C5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00083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0F0552-324B-0A66-9F55-34923A3EC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34EC37-CADF-1EA5-7102-EF6B053AE9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D29B29-2172-4561-735A-B0E237C2D8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CA1840-9901-133F-1697-6DDA47D9B2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8220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3796F-AAB7-55CA-8C9D-0562A5242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6CE5FE-4B27-8211-E83F-D2C7AC34D1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19C84F-FF27-9B9B-24E2-ECAC917FFD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E952FD-8866-BF38-2773-AA71A90E6D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08820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0DCD5-47A1-8927-0FB8-1A0776784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60E256-9D9A-0F16-8486-5C28E77DAE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7FD9DE-FF7A-C86E-F972-B526C73F1B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AC5676-354E-E40B-C355-D80EF84F82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863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66744-DB77-6DCC-9016-1E7B6F56F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B09D6F-7257-EE89-8BC1-36C91DFF1A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2B2A2B-6EA3-5FE4-C4C0-8AE1F189AE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D8C2F-3ABB-4373-1835-2A713B79CA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9792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A9114-A3EF-A3BA-569B-795E06239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96A995-E42C-B1D6-C7F5-FF0C846643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0BFFA9-BED1-5CA3-AFD4-04F7CFBE44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23702-9B2D-80DB-CFFC-D49BB8C4E4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9257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5517E-A29C-760D-8CF9-554DFA84B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FCB398-5630-8BB9-7ED4-E60EE8C782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9A9035-66D2-7ABB-D6E1-2B5BA7B696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7A37C9-3872-30FF-F4CD-22BC8530E5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193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E94E6D-2E14-5699-7769-0B96506D3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DEC028-4019-5F78-109D-71177F5CBE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925A09-1E62-0D75-51CF-268EBAFF5D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C0B198-D03E-0B2F-E6B8-BEEB949D1D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6640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A0D27-69AD-8F6C-0F1B-5CC14E3CC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34D1B3-D85A-E727-6093-FBA7268208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2A5BF6-0DC4-7529-1824-89AB006DAA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97E8D9-1E2F-DAE3-622E-86FF5BCC1E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21630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4BB50-1218-C318-0DE8-EE735FB8C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923220-0C68-E6E8-B461-39839FA089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61392A-92F7-96A7-0B77-7E4E124173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6287D-BF73-8469-67D4-2578511251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17595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D7BC2-4052-B530-90E8-13D16FDDF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2FBC90-320A-E729-86CA-76872D068D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4581E9-C3C5-91D0-2B2E-19A910DAA4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121F63-A69E-7F89-DE4D-C99EF57B11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91357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A7B48-9EB1-8ACF-B175-F476D9986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49FE00-4665-349B-8BB2-342AA00A17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2DA36E-14B6-1624-44AC-40DE00FBE7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A6B2E1-8437-9FD6-EAF7-7408D2111A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6398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E854F-561B-5AE4-3B6A-1A84B3CE4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638875-FB84-53CE-2AE1-8285F2166C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22907C-0946-5456-DEC5-6585E39732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0FC51C-FF38-36BC-4A40-E7D766F2DB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63330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2B3EF0-D252-DFE0-561C-DB8550EB7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C134A9-0463-6788-04EF-A753F47F2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5A86BB-7553-3F46-4C93-793C0C2D5E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D83B9-3055-C319-A7D1-92721BA861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50863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083D1-5E4A-8E2B-5E58-3562F652C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EBC8A3-4C2F-FA5E-8A6F-94C24B2DCA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D5DE99-5FA2-9BB0-65C0-7123F97D8E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1C9AA8-75C6-9FE8-B315-21AD0F9BE7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44485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2BAC9-923B-AE81-8838-66B22A6F3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B83349-0605-5B65-CF8C-02B02B12A6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038141-A0C1-0FE6-15E9-CD89C1F8B7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F5584-537D-F34A-3ABC-E6F7724435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05926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D2C46-E562-A31C-359F-DBCD7B2DD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8C6B0C-3990-4727-8AE2-1F1B3EDC94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22CA8B-4990-7E6C-32E2-B8579DCE59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20C5F7-9521-E8E1-773E-24ADB6FFEC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31325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DC20C-F90F-0617-BF78-26EACC067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3BCCED-F510-A120-F3CF-99C9C7BB40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FC4B80-5FD6-9D14-8605-D5FB36DE88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4916B3-50D9-02B1-5697-0694187CAC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50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9B465-AD4A-C2A3-BC69-04F106BBB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C7B5D0-344F-1312-AA69-9DD7A1D3B7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4EBB87-9CCC-2F97-18C6-2899D2622A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CAAC3A-D789-308B-FA94-A924459BDE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39385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37E7D-A657-144E-14D1-438202DED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0EB591-88F2-05A6-618A-06B0CC931D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341502-2D72-171A-AE96-2E3A8A53F0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57BE79-101A-A79F-C6EE-418A88E93D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16295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37540-CD0B-A838-7891-AD7D53E03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2A0023-24EA-E943-0EA9-F30122C552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C8FE2F-D65A-7D1A-62D3-2004488584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7AFA61-270A-AC3E-B322-3FE4EB3A92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91646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5D285F-2F49-607F-494F-0AF4A3D6B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3E6137-6FF6-5ACB-A23E-470FDB5C00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3256E9-E72E-E000-28F1-96D04E1D3E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D1252-F5D9-EFF8-D7E9-ABB3ABFF91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4400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8337B-FA7B-4910-272D-ED95E550B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FDBECA-5F79-E03B-B9F1-1DF879C6B6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A1DB4F-2640-5510-F421-5E5E4A2DDC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C58F47-DF93-13F0-E290-E94D62809B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4152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419E8-CF5A-9C45-17F7-CD8FAC057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CE3F53-390C-4B6F-7AFF-FD61D582E2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950BEA-E1CB-EF55-5275-D8E186F179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D6803D-2377-676E-1F24-67CE4D0795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909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BC1EB-E454-F715-D37B-EDDC26A38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95FC80-181F-BFFF-66DF-1C66178AEB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E2F226-D66D-09B4-1FD6-39BA2ED2A4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FD10E-986D-087D-07FB-14340EB4CA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2C32-B8D4-8A47-832F-C8B88F99613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741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8D3A38-51D4-48BD-921A-DD1C63C4A3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2583881"/>
            <a:ext cx="5473148" cy="1690237"/>
          </a:xfrm>
        </p:spPr>
        <p:txBody>
          <a:bodyPr anchor="b">
            <a:normAutofit/>
          </a:bodyPr>
          <a:lstStyle>
            <a:lvl1pPr algn="l">
              <a:defRPr sz="3000" b="1">
                <a:solidFill>
                  <a:srgbClr val="0068A2"/>
                </a:solidFill>
              </a:defRPr>
            </a:lvl1pPr>
          </a:lstStyle>
          <a:p>
            <a:r>
              <a:rPr lang="cs-CZ" dirty="0"/>
              <a:t>Zde je prostor pro název prezentace. Na dva řádky. Nebo na tři řádky.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67563D5-CFB2-41BF-8A40-F6427489DA6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4396304"/>
            <a:ext cx="5473148" cy="467829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A1DE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Jméno autora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372F8E71-BE18-38BD-CC0E-32D7EF4C6B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67040" y="6241774"/>
            <a:ext cx="1720850" cy="318812"/>
          </a:xfrm>
        </p:spPr>
        <p:txBody>
          <a:bodyPr>
            <a:noAutofit/>
          </a:bodyPr>
          <a:lstStyle>
            <a:lvl1pPr marL="0" indent="0" algn="r">
              <a:buNone/>
              <a:defRPr lang="cs-CZ" sz="1600" b="0" kern="1200" dirty="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cs-CZ" dirty="0"/>
              <a:t>Datum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77DA317B-383A-B11F-CB66-28D6FAF831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7648" y="5429682"/>
            <a:ext cx="5473700" cy="467829"/>
          </a:xfrm>
        </p:spPr>
        <p:txBody>
          <a:bodyPr>
            <a:normAutofit/>
          </a:bodyPr>
          <a:lstStyle>
            <a:lvl1pPr marL="0" indent="0">
              <a:buNone/>
              <a:defRPr lang="cs-CZ" sz="1800" b="0" kern="1200" dirty="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cs-CZ" dirty="0"/>
              <a:t>Místo pracoviště</a:t>
            </a:r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9AE026F4-9D46-3233-F705-88E44A68FD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7648" y="4912993"/>
            <a:ext cx="5473700" cy="467829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cs-CZ" sz="2400" b="0" kern="1200" dirty="0">
                <a:solidFill>
                  <a:srgbClr val="00A1DE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cs-CZ" dirty="0"/>
              <a:t>Místo prezentace</a:t>
            </a:r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F870C417-C28E-41DF-89C6-CD2A8A2F3A6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9348" y="456262"/>
            <a:ext cx="2886075" cy="1581150"/>
          </a:xfrm>
          <a:prstGeom prst="rect">
            <a:avLst/>
          </a:prstGeo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85CBCB2-7D81-4E44-A371-389EB9556C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75273" y="5286897"/>
            <a:ext cx="1911928" cy="899796"/>
          </a:xfrm>
        </p:spPr>
        <p:txBody>
          <a:bodyPr anchor="b">
            <a:noAutofit/>
          </a:bodyPr>
          <a:lstStyle>
            <a:lvl1pPr marL="0" indent="0" algn="r">
              <a:buNone/>
              <a:defRPr lang="cs-CZ" sz="3000" b="1" kern="1200" dirty="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dirty="0"/>
              <a:t>Klasifikace</a:t>
            </a:r>
          </a:p>
        </p:txBody>
      </p:sp>
    </p:spTree>
    <p:extLst>
      <p:ext uri="{BB962C8B-B14F-4D97-AF65-F5344CB8AC3E}">
        <p14:creationId xmlns:p14="http://schemas.microsoft.com/office/powerpoint/2010/main" val="316764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_cesnet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C6B7AD-AF20-42E0-B396-2ADD0F886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047" y="286964"/>
            <a:ext cx="5504329" cy="737534"/>
          </a:xfrm>
        </p:spPr>
        <p:txBody>
          <a:bodyPr>
            <a:normAutofit/>
          </a:bodyPr>
          <a:lstStyle>
            <a:lvl1pPr algn="r">
              <a:defRPr sz="3000" b="1">
                <a:solidFill>
                  <a:srgbClr val="0068A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0D9F69-BC7D-46F4-8332-B82B53F06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4706" y="1855694"/>
            <a:ext cx="10291481" cy="433312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E24CA1CD-96D3-470B-87F3-67AB5CCDF74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6326" y="193176"/>
            <a:ext cx="1727201" cy="94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00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_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C6B7AD-AF20-42E0-B396-2ADD0F886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047" y="286964"/>
            <a:ext cx="5504329" cy="737534"/>
          </a:xfrm>
        </p:spPr>
        <p:txBody>
          <a:bodyPr>
            <a:normAutofit/>
          </a:bodyPr>
          <a:lstStyle>
            <a:lvl1pPr algn="r">
              <a:defRPr sz="3000" b="1">
                <a:solidFill>
                  <a:srgbClr val="0068A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0D9F69-BC7D-46F4-8332-B82B53F06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4706" y="1855694"/>
            <a:ext cx="10291481" cy="433312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517185CE-7F5A-4131-9692-9B16FB6B120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6326" y="193176"/>
            <a:ext cx="1727201" cy="94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38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_rub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C6B7AD-AF20-42E0-B396-2ADD0F886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047" y="286964"/>
            <a:ext cx="5504329" cy="737534"/>
          </a:xfrm>
        </p:spPr>
        <p:txBody>
          <a:bodyPr>
            <a:normAutofit/>
          </a:bodyPr>
          <a:lstStyle>
            <a:lvl1pPr algn="r">
              <a:defRPr sz="3000" b="1">
                <a:solidFill>
                  <a:srgbClr val="0068A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0D9F69-BC7D-46F4-8332-B82B53F06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4706" y="1855694"/>
            <a:ext cx="10291481" cy="433312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2FAC9AD2-3A20-4CE4-BC8A-ED7101A1393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6326" y="193176"/>
            <a:ext cx="1727201" cy="94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30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_fresh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C6B7AD-AF20-42E0-B396-2ADD0F886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047" y="286964"/>
            <a:ext cx="5504329" cy="737534"/>
          </a:xfrm>
        </p:spPr>
        <p:txBody>
          <a:bodyPr>
            <a:normAutofit/>
          </a:bodyPr>
          <a:lstStyle>
            <a:lvl1pPr algn="r">
              <a:defRPr sz="3000" b="1">
                <a:solidFill>
                  <a:srgbClr val="0068A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0D9F69-BC7D-46F4-8332-B82B53F06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4706" y="1855694"/>
            <a:ext cx="10291481" cy="433312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9CA41CAC-B7A1-4962-80E2-D057D1A31FC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6326" y="193176"/>
            <a:ext cx="1727201" cy="94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95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C6B7AD-AF20-42E0-B396-2ADD0F886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047" y="286964"/>
            <a:ext cx="5504329" cy="737534"/>
          </a:xfrm>
        </p:spPr>
        <p:txBody>
          <a:bodyPr>
            <a:normAutofit/>
          </a:bodyPr>
          <a:lstStyle>
            <a:lvl1pPr algn="r">
              <a:defRPr sz="3000" b="1">
                <a:solidFill>
                  <a:srgbClr val="0068A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0D9F69-BC7D-46F4-8332-B82B53F06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4706" y="1855694"/>
            <a:ext cx="10291481" cy="433312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953FDD70-0467-4ECC-8C08-82FCBB02B52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6326" y="193176"/>
            <a:ext cx="1727201" cy="94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0486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_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C6B7AD-AF20-42E0-B396-2ADD0F886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047" y="286964"/>
            <a:ext cx="5504329" cy="737534"/>
          </a:xfrm>
        </p:spPr>
        <p:txBody>
          <a:bodyPr>
            <a:normAutofit/>
          </a:bodyPr>
          <a:lstStyle>
            <a:lvl1pPr algn="r">
              <a:defRPr sz="3000" b="1">
                <a:solidFill>
                  <a:srgbClr val="0068A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0D9F69-BC7D-46F4-8332-B82B53F06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4706" y="1855694"/>
            <a:ext cx="10291481" cy="433312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7F756D57-8149-4890-A1AF-1210BA0B8CE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6326" y="193176"/>
            <a:ext cx="1727201" cy="94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17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_ro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C6B7AD-AF20-42E0-B396-2ADD0F886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047" y="286964"/>
            <a:ext cx="5504329" cy="737534"/>
          </a:xfrm>
        </p:spPr>
        <p:txBody>
          <a:bodyPr>
            <a:normAutofit/>
          </a:bodyPr>
          <a:lstStyle>
            <a:lvl1pPr algn="r">
              <a:defRPr sz="3000" b="1">
                <a:solidFill>
                  <a:srgbClr val="0068A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0D9F69-BC7D-46F4-8332-B82B53F06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4706" y="1855694"/>
            <a:ext cx="10291481" cy="433312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96969DD1-20A7-48E0-95ED-F020378A707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6326" y="193176"/>
            <a:ext cx="1727201" cy="94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320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_roh_cesnet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C6B7AD-AF20-42E0-B396-2ADD0F886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047" y="286964"/>
            <a:ext cx="5504329" cy="737534"/>
          </a:xfrm>
        </p:spPr>
        <p:txBody>
          <a:bodyPr>
            <a:normAutofit/>
          </a:bodyPr>
          <a:lstStyle>
            <a:lvl1pPr algn="r">
              <a:defRPr sz="3000" b="1">
                <a:solidFill>
                  <a:srgbClr val="0068A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0D9F69-BC7D-46F4-8332-B82B53F06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4706" y="1855694"/>
            <a:ext cx="10291481" cy="433312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4B0440F7-731D-4E06-A136-BEFC36BB934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6326" y="193176"/>
            <a:ext cx="1727201" cy="94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987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_roh_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C6B7AD-AF20-42E0-B396-2ADD0F886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047" y="286964"/>
            <a:ext cx="5504329" cy="737534"/>
          </a:xfrm>
        </p:spPr>
        <p:txBody>
          <a:bodyPr>
            <a:normAutofit/>
          </a:bodyPr>
          <a:lstStyle>
            <a:lvl1pPr algn="r">
              <a:defRPr sz="3000" b="1">
                <a:solidFill>
                  <a:srgbClr val="0068A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0D9F69-BC7D-46F4-8332-B82B53F06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4706" y="1855694"/>
            <a:ext cx="10291481" cy="433312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9CF37FDB-6FD7-4F0D-827C-701123329B3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6326" y="193176"/>
            <a:ext cx="1727201" cy="94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63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_roh_rub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C6B7AD-AF20-42E0-B396-2ADD0F886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047" y="286964"/>
            <a:ext cx="5504329" cy="737534"/>
          </a:xfrm>
        </p:spPr>
        <p:txBody>
          <a:bodyPr>
            <a:normAutofit/>
          </a:bodyPr>
          <a:lstStyle>
            <a:lvl1pPr algn="r">
              <a:defRPr sz="3000" b="1">
                <a:solidFill>
                  <a:srgbClr val="0068A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0D9F69-BC7D-46F4-8332-B82B53F06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4706" y="1855694"/>
            <a:ext cx="10291481" cy="433312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BCE27121-EBFE-4469-9FEB-475CE41E883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6326" y="193176"/>
            <a:ext cx="1727201" cy="94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96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ředělový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8D3A38-51D4-48BD-921A-DD1C63C4A3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4894729"/>
            <a:ext cx="7063409" cy="672353"/>
          </a:xfrm>
        </p:spPr>
        <p:txBody>
          <a:bodyPr anchor="b">
            <a:normAutofit/>
          </a:bodyPr>
          <a:lstStyle>
            <a:lvl1pPr algn="l">
              <a:defRPr sz="3000" b="1">
                <a:solidFill>
                  <a:srgbClr val="0068A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67563D5-CFB2-41BF-8A40-F6427489D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659158"/>
            <a:ext cx="7063408" cy="526209"/>
          </a:xfrm>
        </p:spPr>
        <p:txBody>
          <a:bodyPr/>
          <a:lstStyle>
            <a:lvl1pPr marL="0" indent="0" algn="l">
              <a:buNone/>
              <a:defRPr sz="2400" b="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8F68A68E-5B78-43F4-9B47-6F5D316FFE1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05817" y="403223"/>
            <a:ext cx="2274589" cy="124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234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_roh_fresh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C6B7AD-AF20-42E0-B396-2ADD0F886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047" y="286964"/>
            <a:ext cx="5504329" cy="737534"/>
          </a:xfrm>
        </p:spPr>
        <p:txBody>
          <a:bodyPr>
            <a:normAutofit/>
          </a:bodyPr>
          <a:lstStyle>
            <a:lvl1pPr algn="r">
              <a:defRPr sz="3000" b="1">
                <a:solidFill>
                  <a:srgbClr val="0068A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0D9F69-BC7D-46F4-8332-B82B53F06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4706" y="1855694"/>
            <a:ext cx="10291481" cy="433312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88D0D09C-DB46-4AB9-8BD0-A0582AE8C00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6326" y="193176"/>
            <a:ext cx="1727201" cy="94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080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_roh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C6B7AD-AF20-42E0-B396-2ADD0F886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047" y="286964"/>
            <a:ext cx="5504329" cy="737534"/>
          </a:xfrm>
        </p:spPr>
        <p:txBody>
          <a:bodyPr>
            <a:normAutofit/>
          </a:bodyPr>
          <a:lstStyle>
            <a:lvl1pPr algn="r">
              <a:defRPr sz="3000" b="1">
                <a:solidFill>
                  <a:srgbClr val="0068A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0D9F69-BC7D-46F4-8332-B82B53F06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4706" y="1855694"/>
            <a:ext cx="10291481" cy="433312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DF57F47B-EEEC-471C-B3D9-A18DE20BD72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6326" y="193176"/>
            <a:ext cx="1727201" cy="94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668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_roh_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C6B7AD-AF20-42E0-B396-2ADD0F886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047" y="286964"/>
            <a:ext cx="5504329" cy="737534"/>
          </a:xfrm>
        </p:spPr>
        <p:txBody>
          <a:bodyPr>
            <a:normAutofit/>
          </a:bodyPr>
          <a:lstStyle>
            <a:lvl1pPr algn="r">
              <a:defRPr sz="3000" b="1">
                <a:solidFill>
                  <a:srgbClr val="0068A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0D9F69-BC7D-46F4-8332-B82B53F06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4706" y="1855694"/>
            <a:ext cx="10291481" cy="433312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7575D44A-A77D-4D22-9DC8-45AA8E059F2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6326" y="193176"/>
            <a:ext cx="1727201" cy="94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45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 bez zápatí snímek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C6B7AD-AF20-42E0-B396-2ADD0F886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047" y="286964"/>
            <a:ext cx="5504329" cy="737534"/>
          </a:xfrm>
        </p:spPr>
        <p:txBody>
          <a:bodyPr>
            <a:normAutofit/>
          </a:bodyPr>
          <a:lstStyle>
            <a:lvl1pPr algn="r">
              <a:defRPr sz="3000" b="1">
                <a:solidFill>
                  <a:srgbClr val="0068A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0D9F69-BC7D-46F4-8332-B82B53F06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4706" y="1855694"/>
            <a:ext cx="10291481" cy="433312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37B166E7-C25C-44CE-BFD8-6EC827A180F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6326" y="193176"/>
            <a:ext cx="1727201" cy="94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6789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 bez zápatí_logo v prav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C6B7AD-AF20-42E0-B396-2ADD0F886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86964"/>
            <a:ext cx="5504329" cy="737534"/>
          </a:xfrm>
        </p:spPr>
        <p:txBody>
          <a:bodyPr>
            <a:normAutofit/>
          </a:bodyPr>
          <a:lstStyle>
            <a:lvl1pPr algn="l">
              <a:defRPr sz="3000" b="1">
                <a:solidFill>
                  <a:srgbClr val="0068A2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0D9F69-BC7D-46F4-8332-B82B53F06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4706" y="1855694"/>
            <a:ext cx="10291481" cy="433312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37B166E7-C25C-44CE-BFD8-6EC827A180F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77200" y="193176"/>
            <a:ext cx="1727201" cy="94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978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ečný snímek_CZ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8D3A38-51D4-48BD-921A-DD1C63C4A3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2583881"/>
            <a:ext cx="5473148" cy="1690237"/>
          </a:xfrm>
        </p:spPr>
        <p:txBody>
          <a:bodyPr anchor="b">
            <a:normAutofit/>
          </a:bodyPr>
          <a:lstStyle>
            <a:lvl1pPr algn="l">
              <a:defRPr sz="3000" b="1">
                <a:solidFill>
                  <a:srgbClr val="0068A2"/>
                </a:solidFill>
              </a:defRPr>
            </a:lvl1pPr>
          </a:lstStyle>
          <a:p>
            <a:r>
              <a:rPr lang="cs-CZ" dirty="0"/>
              <a:t>Zde je prostor pro název prezentace. Na dva řádky. Nebo na tři řádky.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67563D5-CFB2-41BF-8A40-F6427489DA6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4396304"/>
            <a:ext cx="5473148" cy="467829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A1DE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Jméno autora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372F8E71-BE18-38BD-CC0E-32D7EF4C6B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67040" y="6241774"/>
            <a:ext cx="1720850" cy="318812"/>
          </a:xfrm>
        </p:spPr>
        <p:txBody>
          <a:bodyPr>
            <a:noAutofit/>
          </a:bodyPr>
          <a:lstStyle>
            <a:lvl1pPr marL="0" indent="0" algn="r">
              <a:buNone/>
              <a:defRPr lang="cs-CZ" sz="1600" b="0" kern="1200" dirty="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cs-CZ" dirty="0"/>
              <a:t>Datum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77DA317B-383A-B11F-CB66-28D6FAF831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7648" y="5429682"/>
            <a:ext cx="5473700" cy="467829"/>
          </a:xfrm>
        </p:spPr>
        <p:txBody>
          <a:bodyPr>
            <a:normAutofit/>
          </a:bodyPr>
          <a:lstStyle>
            <a:lvl1pPr marL="0" indent="0">
              <a:buNone/>
              <a:defRPr lang="cs-CZ" sz="1800" b="0" kern="1200" dirty="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cs-CZ" dirty="0"/>
              <a:t>Místo pracoviště</a:t>
            </a:r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9AE026F4-9D46-3233-F705-88E44A68FD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7648" y="4912993"/>
            <a:ext cx="5473700" cy="467829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cs-CZ" sz="2400" b="0" kern="1200" dirty="0">
                <a:solidFill>
                  <a:srgbClr val="00A1DE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cs-CZ" dirty="0"/>
              <a:t>Místo prezentace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DE57354-B42E-8CBC-B047-77BA666452EE}"/>
              </a:ext>
            </a:extLst>
          </p:cNvPr>
          <p:cNvSpPr txBox="1"/>
          <p:nvPr userDrawn="1"/>
        </p:nvSpPr>
        <p:spPr>
          <a:xfrm>
            <a:off x="837648" y="6252473"/>
            <a:ext cx="2561535" cy="290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cs-CZ" sz="1400" b="0" kern="1200" dirty="0">
                <a:solidFill>
                  <a:srgbClr val="5A5A5A"/>
                </a:solidFill>
                <a:latin typeface="+mn-lt"/>
                <a:ea typeface="+mn-ea"/>
                <a:cs typeface="+mn-cs"/>
              </a:rPr>
              <a:t>#PROPOJUJEMEVĚDU</a:t>
            </a:r>
          </a:p>
        </p:txBody>
      </p:sp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21A71983-1370-48A7-BD14-B7F7281CFA4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9348" y="456262"/>
            <a:ext cx="2886075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8407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ečný snímek_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8D3A38-51D4-48BD-921A-DD1C63C4A3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2583881"/>
            <a:ext cx="5473148" cy="1690237"/>
          </a:xfrm>
        </p:spPr>
        <p:txBody>
          <a:bodyPr anchor="b">
            <a:normAutofit/>
          </a:bodyPr>
          <a:lstStyle>
            <a:lvl1pPr algn="l">
              <a:defRPr sz="3000" b="1">
                <a:solidFill>
                  <a:srgbClr val="0068A2"/>
                </a:solidFill>
              </a:defRPr>
            </a:lvl1pPr>
          </a:lstStyle>
          <a:p>
            <a:r>
              <a:rPr lang="cs-CZ" dirty="0"/>
              <a:t>Zde je prostor pro název prezentace. Na dva řádky. Nebo na tři řádky.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67563D5-CFB2-41BF-8A40-F6427489DA6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4396304"/>
            <a:ext cx="5473148" cy="467829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A1DE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Jméno autora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372F8E71-BE18-38BD-CC0E-32D7EF4C6B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67040" y="6241774"/>
            <a:ext cx="1720850" cy="318812"/>
          </a:xfrm>
        </p:spPr>
        <p:txBody>
          <a:bodyPr>
            <a:noAutofit/>
          </a:bodyPr>
          <a:lstStyle>
            <a:lvl1pPr marL="0" indent="0" algn="r">
              <a:buNone/>
              <a:defRPr lang="cs-CZ" sz="1600" b="0" kern="1200" dirty="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cs-CZ" dirty="0"/>
              <a:t>Datum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77DA317B-383A-B11F-CB66-28D6FAF831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7648" y="5429682"/>
            <a:ext cx="5473700" cy="467829"/>
          </a:xfrm>
        </p:spPr>
        <p:txBody>
          <a:bodyPr>
            <a:normAutofit/>
          </a:bodyPr>
          <a:lstStyle>
            <a:lvl1pPr marL="0" indent="0">
              <a:buNone/>
              <a:defRPr lang="cs-CZ" sz="1800" b="0" kern="1200" dirty="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cs-CZ" dirty="0"/>
              <a:t>Místo pracoviště</a:t>
            </a:r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9AE026F4-9D46-3233-F705-88E44A68FD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7648" y="4912993"/>
            <a:ext cx="5473700" cy="467829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cs-CZ" sz="2400" b="0" kern="1200" dirty="0">
                <a:solidFill>
                  <a:srgbClr val="00A1DE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cs-CZ" dirty="0"/>
              <a:t>Místo prezentace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D3C6DAC-7DD9-4864-87A1-11C56A8D78B2}"/>
              </a:ext>
            </a:extLst>
          </p:cNvPr>
          <p:cNvSpPr txBox="1"/>
          <p:nvPr userDrawn="1"/>
        </p:nvSpPr>
        <p:spPr>
          <a:xfrm>
            <a:off x="837648" y="6252473"/>
            <a:ext cx="2561535" cy="290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sz="1400" b="0" kern="1200" dirty="0">
                <a:solidFill>
                  <a:srgbClr val="5A5A5A"/>
                </a:solidFill>
                <a:latin typeface="+mn-lt"/>
                <a:ea typeface="+mn-ea"/>
                <a:cs typeface="+mn-cs"/>
              </a:rPr>
              <a:t>#WEUNITESCIENCE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71F43716-0F76-44B1-84F0-A2243E437D2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9348" y="456262"/>
            <a:ext cx="2886075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9516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infra: Úvodní snímek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003EBBCD-6AA9-80AA-F2C0-5A47C469BB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2583881"/>
            <a:ext cx="5473148" cy="1690237"/>
          </a:xfrm>
        </p:spPr>
        <p:txBody>
          <a:bodyPr anchor="b">
            <a:normAutofit/>
          </a:bodyPr>
          <a:lstStyle>
            <a:lvl1pPr algn="l">
              <a:defRPr sz="3000" b="1">
                <a:solidFill>
                  <a:srgbClr val="0068A2"/>
                </a:solidFill>
              </a:defRPr>
            </a:lvl1pPr>
          </a:lstStyle>
          <a:p>
            <a:r>
              <a:rPr lang="cs-CZ" dirty="0"/>
              <a:t>Zde je prostor pro název prezentace. Na dva řádky. Nebo na tři řádky.</a:t>
            </a: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0CBA72F4-7955-7B90-AE89-D9D9D70F805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4396304"/>
            <a:ext cx="5473148" cy="467829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A1DE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Jméno autora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C3BD796-7FF6-52F0-CB1E-233EA504CA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67040" y="6241774"/>
            <a:ext cx="1720850" cy="318812"/>
          </a:xfrm>
        </p:spPr>
        <p:txBody>
          <a:bodyPr>
            <a:noAutofit/>
          </a:bodyPr>
          <a:lstStyle>
            <a:lvl1pPr marL="0" indent="0" algn="r">
              <a:buNone/>
              <a:defRPr lang="cs-CZ" sz="1600" b="0" kern="1200" dirty="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cs-CZ" dirty="0"/>
              <a:t>Datum</a:t>
            </a:r>
          </a:p>
        </p:txBody>
      </p:sp>
      <p:sp>
        <p:nvSpPr>
          <p:cNvPr id="7" name="Zástupný text 7">
            <a:extLst>
              <a:ext uri="{FF2B5EF4-FFF2-40B4-BE49-F238E27FC236}">
                <a16:creationId xmlns:a16="http://schemas.microsoft.com/office/drawing/2014/main" id="{5BDED73C-A349-AFBE-EA58-7EC926F53D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7648" y="5429682"/>
            <a:ext cx="5473700" cy="467829"/>
          </a:xfrm>
        </p:spPr>
        <p:txBody>
          <a:bodyPr>
            <a:normAutofit/>
          </a:bodyPr>
          <a:lstStyle>
            <a:lvl1pPr marL="0" indent="0">
              <a:buNone/>
              <a:defRPr lang="cs-CZ" sz="1800" b="0" kern="1200" dirty="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cs-CZ" dirty="0"/>
              <a:t>Místo pracoviště</a:t>
            </a:r>
          </a:p>
        </p:txBody>
      </p:sp>
      <p:sp>
        <p:nvSpPr>
          <p:cNvPr id="8" name="Zástupný text 9">
            <a:extLst>
              <a:ext uri="{FF2B5EF4-FFF2-40B4-BE49-F238E27FC236}">
                <a16:creationId xmlns:a16="http://schemas.microsoft.com/office/drawing/2014/main" id="{D041EA45-07AF-2EBA-CA19-11E17F4227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7648" y="4912993"/>
            <a:ext cx="5473700" cy="467829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cs-CZ" sz="2400" b="0" kern="1200" dirty="0">
                <a:solidFill>
                  <a:srgbClr val="00A1DE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cs-CZ" dirty="0"/>
              <a:t>Místo prezentace</a:t>
            </a:r>
          </a:p>
        </p:txBody>
      </p:sp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B3913AA0-6A1D-4E5E-80C7-CEE91DBD8C9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9348" y="456262"/>
            <a:ext cx="2886075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2121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-infra: Nadpis a obsah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C6B7AD-AF20-42E0-B396-2ADD0F886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047" y="286964"/>
            <a:ext cx="5504329" cy="737534"/>
          </a:xfrm>
        </p:spPr>
        <p:txBody>
          <a:bodyPr>
            <a:normAutofit/>
          </a:bodyPr>
          <a:lstStyle>
            <a:lvl1pPr algn="r">
              <a:defRPr sz="3000" b="1">
                <a:solidFill>
                  <a:srgbClr val="0068A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0D9F69-BC7D-46F4-8332-B82B53F06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4706" y="1855694"/>
            <a:ext cx="10291481" cy="433312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1CCAE2F7-2D8D-440A-B201-A190255048C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6326" y="193176"/>
            <a:ext cx="1727201" cy="94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091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-infra: Nadpis a obsah_ro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C6B7AD-AF20-42E0-B396-2ADD0F886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047" y="286964"/>
            <a:ext cx="5504329" cy="737534"/>
          </a:xfrm>
        </p:spPr>
        <p:txBody>
          <a:bodyPr>
            <a:normAutofit/>
          </a:bodyPr>
          <a:lstStyle>
            <a:lvl1pPr algn="r">
              <a:defRPr sz="3000" b="1">
                <a:solidFill>
                  <a:srgbClr val="0068A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0D9F69-BC7D-46F4-8332-B82B53F06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4706" y="1855694"/>
            <a:ext cx="10291481" cy="433312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1CCAE2F7-2D8D-440A-B201-A190255048C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6326" y="193176"/>
            <a:ext cx="1727201" cy="94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447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ředělový snímek_cesnet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8D3A38-51D4-48BD-921A-DD1C63C4A3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4894729"/>
            <a:ext cx="7063409" cy="672353"/>
          </a:xfrm>
        </p:spPr>
        <p:txBody>
          <a:bodyPr anchor="b">
            <a:normAutofit/>
          </a:bodyPr>
          <a:lstStyle>
            <a:lvl1pPr algn="l">
              <a:defRPr sz="3000" b="1">
                <a:solidFill>
                  <a:srgbClr val="0068A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67563D5-CFB2-41BF-8A40-F6427489D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659158"/>
            <a:ext cx="7063408" cy="526209"/>
          </a:xfrm>
        </p:spPr>
        <p:txBody>
          <a:bodyPr/>
          <a:lstStyle>
            <a:lvl1pPr marL="0" indent="0" algn="l">
              <a:buNone/>
              <a:defRPr sz="2400" b="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1C2273F1-46FD-4A22-AC31-F9DA0FADB5C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05817" y="403223"/>
            <a:ext cx="2274589" cy="124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109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-infra: Předělový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8D3A38-51D4-48BD-921A-DD1C63C4A3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894729"/>
            <a:ext cx="7411278" cy="672353"/>
          </a:xfrm>
        </p:spPr>
        <p:txBody>
          <a:bodyPr anchor="b">
            <a:normAutofit/>
          </a:bodyPr>
          <a:lstStyle>
            <a:lvl1pPr algn="l">
              <a:defRPr sz="3000" b="1">
                <a:solidFill>
                  <a:srgbClr val="0068A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67563D5-CFB2-41BF-8A40-F6427489D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659158"/>
            <a:ext cx="7411278" cy="526209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cs-CZ" sz="2400" b="0" kern="1200" dirty="0">
                <a:solidFill>
                  <a:srgbClr val="00A1DE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C981C5F6-C0F9-429D-A6E6-72A592ED927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05817" y="403223"/>
            <a:ext cx="2274589" cy="124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4581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-infra: Nadpis a obsah bez zápat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C6B7AD-AF20-42E0-B396-2ADD0F886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047" y="286964"/>
            <a:ext cx="5504329" cy="737534"/>
          </a:xfrm>
        </p:spPr>
        <p:txBody>
          <a:bodyPr>
            <a:normAutofit/>
          </a:bodyPr>
          <a:lstStyle>
            <a:lvl1pPr algn="r">
              <a:defRPr sz="3000" b="1">
                <a:solidFill>
                  <a:srgbClr val="0068A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0D9F69-BC7D-46F4-8332-B82B53F06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4706" y="1855694"/>
            <a:ext cx="10291481" cy="433312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85D64013-4D75-4078-8BE8-273D7F6E653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6326" y="193176"/>
            <a:ext cx="1727201" cy="94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470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infra: Závěrečný snímek_CZ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8D3A38-51D4-48BD-921A-DD1C63C4A3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2583881"/>
            <a:ext cx="5473148" cy="1690237"/>
          </a:xfrm>
        </p:spPr>
        <p:txBody>
          <a:bodyPr anchor="b">
            <a:normAutofit/>
          </a:bodyPr>
          <a:lstStyle>
            <a:lvl1pPr algn="l">
              <a:defRPr sz="3000" b="1">
                <a:solidFill>
                  <a:srgbClr val="0068A2"/>
                </a:solidFill>
              </a:defRPr>
            </a:lvl1pPr>
          </a:lstStyle>
          <a:p>
            <a:r>
              <a:rPr lang="cs-CZ" dirty="0"/>
              <a:t>Zde je prostor pro název prezentace. Na dva řádky. Nebo na tři řádky.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67563D5-CFB2-41BF-8A40-F6427489DA6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4396304"/>
            <a:ext cx="5473148" cy="467829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A1DE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Jméno autora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372F8E71-BE18-38BD-CC0E-32D7EF4C6B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67040" y="6241774"/>
            <a:ext cx="1720850" cy="318812"/>
          </a:xfrm>
        </p:spPr>
        <p:txBody>
          <a:bodyPr>
            <a:noAutofit/>
          </a:bodyPr>
          <a:lstStyle>
            <a:lvl1pPr marL="0" indent="0" algn="r">
              <a:buNone/>
              <a:defRPr lang="cs-CZ" sz="1600" b="0" kern="1200" dirty="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cs-CZ" dirty="0"/>
              <a:t>Datum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77DA317B-383A-B11F-CB66-28D6FAF831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7648" y="5429682"/>
            <a:ext cx="5473700" cy="467829"/>
          </a:xfrm>
        </p:spPr>
        <p:txBody>
          <a:bodyPr>
            <a:normAutofit/>
          </a:bodyPr>
          <a:lstStyle>
            <a:lvl1pPr marL="0" indent="0">
              <a:buNone/>
              <a:defRPr lang="cs-CZ" sz="1800" b="0" kern="1200" dirty="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cs-CZ" dirty="0"/>
              <a:t>Místo pracoviště</a:t>
            </a:r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9AE026F4-9D46-3233-F705-88E44A68FD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7648" y="4912993"/>
            <a:ext cx="5473700" cy="467829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cs-CZ" sz="2400" b="0" kern="1200" dirty="0">
                <a:solidFill>
                  <a:srgbClr val="00A1DE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cs-CZ" dirty="0"/>
              <a:t>Místo prezentace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DE57354-B42E-8CBC-B047-77BA666452EE}"/>
              </a:ext>
            </a:extLst>
          </p:cNvPr>
          <p:cNvSpPr txBox="1"/>
          <p:nvPr userDrawn="1"/>
        </p:nvSpPr>
        <p:spPr>
          <a:xfrm>
            <a:off x="837648" y="6252473"/>
            <a:ext cx="2561535" cy="290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cs-CZ" sz="1400" b="0" kern="1200" dirty="0">
                <a:solidFill>
                  <a:srgbClr val="5A5A5A"/>
                </a:solidFill>
                <a:latin typeface="+mn-lt"/>
                <a:ea typeface="+mn-ea"/>
                <a:cs typeface="+mn-cs"/>
              </a:rPr>
              <a:t>#PROPOJUJEMEVĚDU</a:t>
            </a:r>
          </a:p>
        </p:txBody>
      </p:sp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6A6E6117-BBB0-4977-9F8D-0EEAD50B257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9348" y="456262"/>
            <a:ext cx="2886075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355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infra: Závěrečný snímek_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8D3A38-51D4-48BD-921A-DD1C63C4A3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2583881"/>
            <a:ext cx="5473148" cy="1690237"/>
          </a:xfrm>
        </p:spPr>
        <p:txBody>
          <a:bodyPr anchor="b">
            <a:normAutofit/>
          </a:bodyPr>
          <a:lstStyle>
            <a:lvl1pPr algn="l">
              <a:defRPr sz="3000" b="1">
                <a:solidFill>
                  <a:srgbClr val="0068A2"/>
                </a:solidFill>
              </a:defRPr>
            </a:lvl1pPr>
          </a:lstStyle>
          <a:p>
            <a:r>
              <a:rPr lang="cs-CZ" dirty="0"/>
              <a:t>Zde je prostor pro název prezentace. Na dva řádky. Nebo na tři řádky.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67563D5-CFB2-41BF-8A40-F6427489DA6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4396304"/>
            <a:ext cx="5473148" cy="467829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A1DE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Jméno autora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372F8E71-BE18-38BD-CC0E-32D7EF4C6B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67040" y="6241774"/>
            <a:ext cx="1720850" cy="318812"/>
          </a:xfrm>
        </p:spPr>
        <p:txBody>
          <a:bodyPr>
            <a:noAutofit/>
          </a:bodyPr>
          <a:lstStyle>
            <a:lvl1pPr marL="0" indent="0" algn="r">
              <a:buNone/>
              <a:defRPr lang="cs-CZ" sz="1600" b="0" kern="1200" dirty="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cs-CZ" dirty="0"/>
              <a:t>Datum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77DA317B-383A-B11F-CB66-28D6FAF831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7648" y="5429682"/>
            <a:ext cx="5473700" cy="467829"/>
          </a:xfrm>
        </p:spPr>
        <p:txBody>
          <a:bodyPr>
            <a:normAutofit/>
          </a:bodyPr>
          <a:lstStyle>
            <a:lvl1pPr marL="0" indent="0">
              <a:buNone/>
              <a:defRPr lang="cs-CZ" sz="1800" b="0" kern="1200" dirty="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cs-CZ" dirty="0"/>
              <a:t>Místo pracoviště</a:t>
            </a:r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9AE026F4-9D46-3233-F705-88E44A68FD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7648" y="4912993"/>
            <a:ext cx="5473700" cy="467829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cs-CZ" sz="2400" b="0" kern="1200" dirty="0">
                <a:solidFill>
                  <a:srgbClr val="00A1DE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cs-CZ" dirty="0"/>
              <a:t>Místo prezentace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D3C6DAC-7DD9-4864-87A1-11C56A8D78B2}"/>
              </a:ext>
            </a:extLst>
          </p:cNvPr>
          <p:cNvSpPr txBox="1"/>
          <p:nvPr userDrawn="1"/>
        </p:nvSpPr>
        <p:spPr>
          <a:xfrm>
            <a:off x="837648" y="6252473"/>
            <a:ext cx="2561535" cy="290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sz="1400" b="0" kern="1200" dirty="0">
                <a:solidFill>
                  <a:srgbClr val="5A5A5A"/>
                </a:solidFill>
                <a:latin typeface="+mn-lt"/>
                <a:ea typeface="+mn-ea"/>
                <a:cs typeface="+mn-cs"/>
              </a:rPr>
              <a:t>#WEUNITESCIENCE</a:t>
            </a:r>
          </a:p>
        </p:txBody>
      </p:sp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75EA9AD7-D1FE-4648-9EAC-D45AB1CF345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9348" y="456262"/>
            <a:ext cx="2886075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463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ředělový snímek_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8D3A38-51D4-48BD-921A-DD1C63C4A3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4894729"/>
            <a:ext cx="7063409" cy="672353"/>
          </a:xfrm>
        </p:spPr>
        <p:txBody>
          <a:bodyPr anchor="b">
            <a:normAutofit/>
          </a:bodyPr>
          <a:lstStyle>
            <a:lvl1pPr algn="l">
              <a:defRPr sz="3000" b="1">
                <a:solidFill>
                  <a:srgbClr val="0068A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67563D5-CFB2-41BF-8A40-F6427489D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659158"/>
            <a:ext cx="7063408" cy="526209"/>
          </a:xfrm>
        </p:spPr>
        <p:txBody>
          <a:bodyPr/>
          <a:lstStyle>
            <a:lvl1pPr marL="0" indent="0" algn="l">
              <a:buNone/>
              <a:defRPr sz="2400" b="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52E6E6C7-1C07-476F-BE46-E2BBFD62C78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05817" y="403223"/>
            <a:ext cx="2274589" cy="124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188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ředělový snímek_rub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8D3A38-51D4-48BD-921A-DD1C63C4A3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4894729"/>
            <a:ext cx="7063409" cy="672353"/>
          </a:xfrm>
        </p:spPr>
        <p:txBody>
          <a:bodyPr anchor="b">
            <a:normAutofit/>
          </a:bodyPr>
          <a:lstStyle>
            <a:lvl1pPr algn="l">
              <a:defRPr sz="3000" b="1">
                <a:solidFill>
                  <a:srgbClr val="0068A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67563D5-CFB2-41BF-8A40-F6427489D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659158"/>
            <a:ext cx="7063408" cy="526209"/>
          </a:xfrm>
        </p:spPr>
        <p:txBody>
          <a:bodyPr/>
          <a:lstStyle>
            <a:lvl1pPr marL="0" indent="0" algn="l">
              <a:buNone/>
              <a:defRPr sz="2400" b="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A9918D3C-C7A6-497B-B6B2-27817C4F0F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05817" y="403223"/>
            <a:ext cx="2274589" cy="124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50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ředělový snímek_fresh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8D3A38-51D4-48BD-921A-DD1C63C4A3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4894729"/>
            <a:ext cx="7063409" cy="672353"/>
          </a:xfrm>
        </p:spPr>
        <p:txBody>
          <a:bodyPr anchor="b">
            <a:normAutofit/>
          </a:bodyPr>
          <a:lstStyle>
            <a:lvl1pPr algn="l">
              <a:defRPr sz="3000" b="1">
                <a:solidFill>
                  <a:srgbClr val="0068A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67563D5-CFB2-41BF-8A40-F6427489D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659158"/>
            <a:ext cx="7063408" cy="526209"/>
          </a:xfrm>
        </p:spPr>
        <p:txBody>
          <a:bodyPr/>
          <a:lstStyle>
            <a:lvl1pPr marL="0" indent="0" algn="l">
              <a:buNone/>
              <a:defRPr sz="2400" b="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E0C4BC8D-BB48-4288-9393-6B8269E33D0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05817" y="403223"/>
            <a:ext cx="2274589" cy="124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48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ředělový snímek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8D3A38-51D4-48BD-921A-DD1C63C4A3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4894729"/>
            <a:ext cx="7063409" cy="672353"/>
          </a:xfrm>
        </p:spPr>
        <p:txBody>
          <a:bodyPr anchor="b">
            <a:normAutofit/>
          </a:bodyPr>
          <a:lstStyle>
            <a:lvl1pPr algn="l">
              <a:defRPr sz="3000" b="1">
                <a:solidFill>
                  <a:srgbClr val="0068A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67563D5-CFB2-41BF-8A40-F6427489D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659158"/>
            <a:ext cx="7063408" cy="526209"/>
          </a:xfrm>
        </p:spPr>
        <p:txBody>
          <a:bodyPr/>
          <a:lstStyle>
            <a:lvl1pPr marL="0" indent="0" algn="l">
              <a:buNone/>
              <a:defRPr sz="2400" b="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4C1E9066-3CD3-43EF-B91E-A3824D637D2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05817" y="403223"/>
            <a:ext cx="2274589" cy="124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964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ředělový snímek_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8D3A38-51D4-48BD-921A-DD1C63C4A3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4894729"/>
            <a:ext cx="7063409" cy="672353"/>
          </a:xfrm>
        </p:spPr>
        <p:txBody>
          <a:bodyPr anchor="b">
            <a:normAutofit/>
          </a:bodyPr>
          <a:lstStyle>
            <a:lvl1pPr algn="l">
              <a:defRPr sz="3000" b="1">
                <a:solidFill>
                  <a:srgbClr val="0068A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67563D5-CFB2-41BF-8A40-F6427489D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659158"/>
            <a:ext cx="7063408" cy="526209"/>
          </a:xfrm>
        </p:spPr>
        <p:txBody>
          <a:bodyPr/>
          <a:lstStyle>
            <a:lvl1pPr marL="0" indent="0" algn="l">
              <a:buNone/>
              <a:defRPr sz="2400" b="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540D336A-1582-43EB-8B2E-0287C38D525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05817" y="403223"/>
            <a:ext cx="2274589" cy="124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66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C6B7AD-AF20-42E0-B396-2ADD0F886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047" y="286964"/>
            <a:ext cx="5504329" cy="737534"/>
          </a:xfrm>
        </p:spPr>
        <p:txBody>
          <a:bodyPr>
            <a:normAutofit/>
          </a:bodyPr>
          <a:lstStyle>
            <a:lvl1pPr algn="r">
              <a:defRPr sz="3000" b="1">
                <a:solidFill>
                  <a:srgbClr val="0068A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0D9F69-BC7D-46F4-8332-B82B53F06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4706" y="1855694"/>
            <a:ext cx="10291481" cy="4333128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EB4F8FC4-E49B-4024-97B7-B69750CBFE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6326" y="193176"/>
            <a:ext cx="1727201" cy="94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3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EF4E2A1-A7B4-4AF1-9828-A91D96B9B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1610E7F-55AC-4E1D-9A04-2F893ECDAC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932752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63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64" r:id="rId23"/>
    <p:sldLayoutId id="2147483697" r:id="rId24"/>
    <p:sldLayoutId id="2147483672" r:id="rId25"/>
    <p:sldLayoutId id="2147483675" r:id="rId26"/>
    <p:sldLayoutId id="2147483695" r:id="rId27"/>
    <p:sldLayoutId id="2147483667" r:id="rId28"/>
    <p:sldLayoutId id="2147483696" r:id="rId29"/>
    <p:sldLayoutId id="2147483666" r:id="rId30"/>
    <p:sldLayoutId id="2147483668" r:id="rId31"/>
    <p:sldLayoutId id="2147483674" r:id="rId32"/>
    <p:sldLayoutId id="2147483673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b="0" kern="1200">
          <a:solidFill>
            <a:srgbClr val="0068A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rgbClr val="5A5A5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rgbClr val="5A5A5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rgbClr val="5A5A5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rgbClr val="5A5A5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8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8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0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0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customXml" Target="../ink/ink26.xml"/><Relationship Id="rId3" Type="http://schemas.openxmlformats.org/officeDocument/2006/relationships/image" Target="../media/image99.png"/><Relationship Id="rId7" Type="http://schemas.openxmlformats.org/officeDocument/2006/relationships/customXml" Target="../ink/ink23.xml"/><Relationship Id="rId12" Type="http://schemas.openxmlformats.org/officeDocument/2006/relationships/image" Target="../media/image10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0.png"/><Relationship Id="rId11" Type="http://schemas.openxmlformats.org/officeDocument/2006/relationships/customXml" Target="../ink/ink25.xml"/><Relationship Id="rId5" Type="http://schemas.openxmlformats.org/officeDocument/2006/relationships/image" Target="../media/image55.png"/><Relationship Id="rId10" Type="http://schemas.openxmlformats.org/officeDocument/2006/relationships/image" Target="../media/image102.png"/><Relationship Id="rId4" Type="http://schemas.openxmlformats.org/officeDocument/2006/relationships/image" Target="../media/image54.png"/><Relationship Id="rId9" Type="http://schemas.openxmlformats.org/officeDocument/2006/relationships/customXml" Target="../ink/ink24.xml"/><Relationship Id="rId14" Type="http://schemas.openxmlformats.org/officeDocument/2006/relationships/image" Target="../media/image104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5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05.png"/><Relationship Id="rId4" Type="http://schemas.openxmlformats.org/officeDocument/2006/relationships/image" Target="../media/image55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05.png"/><Relationship Id="rId4" Type="http://schemas.openxmlformats.org/officeDocument/2006/relationships/image" Target="../media/image55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05.png"/><Relationship Id="rId4" Type="http://schemas.openxmlformats.org/officeDocument/2006/relationships/image" Target="../media/image55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05.pn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05.png"/><Relationship Id="rId4" Type="http://schemas.openxmlformats.org/officeDocument/2006/relationships/image" Target="../media/image55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06.png"/><Relationship Id="rId4" Type="http://schemas.openxmlformats.org/officeDocument/2006/relationships/image" Target="../media/image55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06.png"/><Relationship Id="rId4" Type="http://schemas.openxmlformats.org/officeDocument/2006/relationships/image" Target="../media/image55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06.png"/><Relationship Id="rId4" Type="http://schemas.openxmlformats.org/officeDocument/2006/relationships/image" Target="../media/image55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06.png"/><Relationship Id="rId4" Type="http://schemas.openxmlformats.org/officeDocument/2006/relationships/image" Target="../media/image55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07.png"/><Relationship Id="rId4" Type="http://schemas.openxmlformats.org/officeDocument/2006/relationships/image" Target="../media/image55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07.png"/><Relationship Id="rId4" Type="http://schemas.openxmlformats.org/officeDocument/2006/relationships/image" Target="../media/image55.pn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54.png"/><Relationship Id="rId7" Type="http://schemas.openxmlformats.org/officeDocument/2006/relationships/customXml" Target="../ink/ink27.xml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8.png"/><Relationship Id="rId11" Type="http://schemas.openxmlformats.org/officeDocument/2006/relationships/customXml" Target="../ink/ink29.xml"/><Relationship Id="rId5" Type="http://schemas.openxmlformats.org/officeDocument/2006/relationships/image" Target="../media/image107.png"/><Relationship Id="rId10" Type="http://schemas.openxmlformats.org/officeDocument/2006/relationships/image" Target="../media/image77.png"/><Relationship Id="rId4" Type="http://schemas.openxmlformats.org/officeDocument/2006/relationships/image" Target="../media/image55.png"/><Relationship Id="rId9" Type="http://schemas.openxmlformats.org/officeDocument/2006/relationships/customXml" Target="../ink/ink28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09.png"/><Relationship Id="rId4" Type="http://schemas.openxmlformats.org/officeDocument/2006/relationships/image" Target="../media/image55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09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09.png"/><Relationship Id="rId4" Type="http://schemas.openxmlformats.org/officeDocument/2006/relationships/image" Target="../media/image55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09.png"/><Relationship Id="rId4" Type="http://schemas.openxmlformats.org/officeDocument/2006/relationships/image" Target="../media/image55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90.png"/><Relationship Id="rId5" Type="http://schemas.openxmlformats.org/officeDocument/2006/relationships/image" Target="../media/image109.png"/><Relationship Id="rId4" Type="http://schemas.openxmlformats.org/officeDocument/2006/relationships/image" Target="../media/image55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90.png"/><Relationship Id="rId5" Type="http://schemas.openxmlformats.org/officeDocument/2006/relationships/image" Target="../media/image109.png"/><Relationship Id="rId4" Type="http://schemas.openxmlformats.org/officeDocument/2006/relationships/image" Target="../media/image55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90.png"/><Relationship Id="rId5" Type="http://schemas.openxmlformats.org/officeDocument/2006/relationships/image" Target="../media/image109.png"/><Relationship Id="rId4" Type="http://schemas.openxmlformats.org/officeDocument/2006/relationships/image" Target="../media/image55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90.png"/><Relationship Id="rId5" Type="http://schemas.openxmlformats.org/officeDocument/2006/relationships/image" Target="../media/image109.png"/><Relationship Id="rId4" Type="http://schemas.openxmlformats.org/officeDocument/2006/relationships/image" Target="../media/image55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90.png"/><Relationship Id="rId5" Type="http://schemas.openxmlformats.org/officeDocument/2006/relationships/image" Target="../media/image109.png"/><Relationship Id="rId4" Type="http://schemas.openxmlformats.org/officeDocument/2006/relationships/image" Target="../media/image55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90.png"/><Relationship Id="rId5" Type="http://schemas.openxmlformats.org/officeDocument/2006/relationships/image" Target="../media/image109.png"/><Relationship Id="rId4" Type="http://schemas.openxmlformats.org/officeDocument/2006/relationships/image" Target="../media/image55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90.png"/><Relationship Id="rId5" Type="http://schemas.openxmlformats.org/officeDocument/2006/relationships/image" Target="../media/image109.png"/><Relationship Id="rId4" Type="http://schemas.openxmlformats.org/officeDocument/2006/relationships/image" Target="../media/image55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90.png"/><Relationship Id="rId5" Type="http://schemas.openxmlformats.org/officeDocument/2006/relationships/image" Target="../media/image109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90.png"/><Relationship Id="rId5" Type="http://schemas.openxmlformats.org/officeDocument/2006/relationships/image" Target="../media/image109.png"/><Relationship Id="rId4" Type="http://schemas.openxmlformats.org/officeDocument/2006/relationships/image" Target="../media/image55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09.png"/><Relationship Id="rId4" Type="http://schemas.openxmlformats.org/officeDocument/2006/relationships/image" Target="../media/image55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55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1.png"/><Relationship Id="rId5" Type="http://schemas.openxmlformats.org/officeDocument/2006/relationships/image" Target="../media/image109.png"/><Relationship Id="rId4" Type="http://schemas.openxmlformats.org/officeDocument/2006/relationships/image" Target="../media/image55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2.png"/><Relationship Id="rId5" Type="http://schemas.openxmlformats.org/officeDocument/2006/relationships/image" Target="../media/image109.png"/><Relationship Id="rId4" Type="http://schemas.openxmlformats.org/officeDocument/2006/relationships/image" Target="../media/image55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3.png"/><Relationship Id="rId5" Type="http://schemas.openxmlformats.org/officeDocument/2006/relationships/image" Target="../media/image109.png"/><Relationship Id="rId4" Type="http://schemas.openxmlformats.org/officeDocument/2006/relationships/image" Target="../media/image55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3.png"/><Relationship Id="rId5" Type="http://schemas.openxmlformats.org/officeDocument/2006/relationships/image" Target="../media/image109.png"/><Relationship Id="rId4" Type="http://schemas.openxmlformats.org/officeDocument/2006/relationships/image" Target="../media/image55.pn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gif"/><Relationship Id="rId1" Type="http://schemas.openxmlformats.org/officeDocument/2006/relationships/slideLayout" Target="../slideLayouts/slideLayout10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48550/arXiv.2303.15547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48550/arXiv.2303.15547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48550/arXiv.2303.15547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Relationship Id="rId4" Type="http://schemas.openxmlformats.org/officeDocument/2006/relationships/hyperlink" Target="https://doi.org/10.48550/arXiv.2303.15547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7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gif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7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7.png"/><Relationship Id="rId9" Type="http://schemas.openxmlformats.org/officeDocument/2006/relationships/image" Target="../media/image58.gif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5.png"/><Relationship Id="rId11" Type="http://schemas.openxmlformats.org/officeDocument/2006/relationships/image" Target="../media/image62.png"/><Relationship Id="rId5" Type="http://schemas.openxmlformats.org/officeDocument/2006/relationships/image" Target="../media/image54.png"/><Relationship Id="rId10" Type="http://schemas.openxmlformats.org/officeDocument/2006/relationships/image" Target="../media/image58.gif"/><Relationship Id="rId4" Type="http://schemas.openxmlformats.org/officeDocument/2006/relationships/image" Target="../media/image57.png"/><Relationship Id="rId9" Type="http://schemas.openxmlformats.org/officeDocument/2006/relationships/image" Target="../media/image61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3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5.png"/><Relationship Id="rId11" Type="http://schemas.openxmlformats.org/officeDocument/2006/relationships/image" Target="../media/image62.png"/><Relationship Id="rId5" Type="http://schemas.openxmlformats.org/officeDocument/2006/relationships/image" Target="../media/image54.png"/><Relationship Id="rId10" Type="http://schemas.openxmlformats.org/officeDocument/2006/relationships/image" Target="../media/image58.gif"/><Relationship Id="rId4" Type="http://schemas.openxmlformats.org/officeDocument/2006/relationships/image" Target="../media/image57.png"/><Relationship Id="rId9" Type="http://schemas.openxmlformats.org/officeDocument/2006/relationships/image" Target="../media/image6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8.gif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customXml" Target="../ink/ink3.xml"/><Relationship Id="rId3" Type="http://schemas.openxmlformats.org/officeDocument/2006/relationships/image" Target="../media/image63.png"/><Relationship Id="rId7" Type="http://schemas.openxmlformats.org/officeDocument/2006/relationships/image" Target="../media/image62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8.gif"/><Relationship Id="rId11" Type="http://schemas.openxmlformats.org/officeDocument/2006/relationships/customXml" Target="../ink/ink2.xml"/><Relationship Id="rId5" Type="http://schemas.openxmlformats.org/officeDocument/2006/relationships/image" Target="../media/image55.png"/><Relationship Id="rId15" Type="http://schemas.openxmlformats.org/officeDocument/2006/relationships/customXml" Target="../ink/ink4.xml"/><Relationship Id="rId10" Type="http://schemas.openxmlformats.org/officeDocument/2006/relationships/image" Target="../media/image65.png"/><Relationship Id="rId4" Type="http://schemas.openxmlformats.org/officeDocument/2006/relationships/image" Target="../media/image54.png"/><Relationship Id="rId9" Type="http://schemas.openxmlformats.org/officeDocument/2006/relationships/customXml" Target="../ink/ink1.xml"/><Relationship Id="rId14" Type="http://schemas.openxmlformats.org/officeDocument/2006/relationships/image" Target="../media/image67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13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image" Target="../media/image62.png"/><Relationship Id="rId12" Type="http://schemas.openxmlformats.org/officeDocument/2006/relationships/customXml" Target="../ink/ink7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8.gif"/><Relationship Id="rId11" Type="http://schemas.openxmlformats.org/officeDocument/2006/relationships/image" Target="../media/image66.png"/><Relationship Id="rId5" Type="http://schemas.openxmlformats.org/officeDocument/2006/relationships/image" Target="../media/image55.png"/><Relationship Id="rId15" Type="http://schemas.openxmlformats.org/officeDocument/2006/relationships/image" Target="../media/image68.png"/><Relationship Id="rId10" Type="http://schemas.openxmlformats.org/officeDocument/2006/relationships/customXml" Target="../ink/ink6.xml"/><Relationship Id="rId4" Type="http://schemas.openxmlformats.org/officeDocument/2006/relationships/image" Target="../media/image54.png"/><Relationship Id="rId9" Type="http://schemas.openxmlformats.org/officeDocument/2006/relationships/image" Target="../media/image65.png"/><Relationship Id="rId14" Type="http://schemas.openxmlformats.org/officeDocument/2006/relationships/customXml" Target="../ink/ink8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13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image" Target="../media/image62.png"/><Relationship Id="rId12" Type="http://schemas.openxmlformats.org/officeDocument/2006/relationships/customXml" Target="../ink/ink11.xml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8.gif"/><Relationship Id="rId11" Type="http://schemas.openxmlformats.org/officeDocument/2006/relationships/image" Target="../media/image66.png"/><Relationship Id="rId5" Type="http://schemas.openxmlformats.org/officeDocument/2006/relationships/image" Target="../media/image55.png"/><Relationship Id="rId15" Type="http://schemas.openxmlformats.org/officeDocument/2006/relationships/image" Target="../media/image68.png"/><Relationship Id="rId10" Type="http://schemas.openxmlformats.org/officeDocument/2006/relationships/customXml" Target="../ink/ink10.xml"/><Relationship Id="rId4" Type="http://schemas.openxmlformats.org/officeDocument/2006/relationships/image" Target="../media/image54.png"/><Relationship Id="rId9" Type="http://schemas.openxmlformats.org/officeDocument/2006/relationships/image" Target="../media/image65.png"/><Relationship Id="rId14" Type="http://schemas.openxmlformats.org/officeDocument/2006/relationships/customXml" Target="../ink/ink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.xml"/><Relationship Id="rId13" Type="http://schemas.openxmlformats.org/officeDocument/2006/relationships/image" Target="../media/image67.png"/><Relationship Id="rId18" Type="http://schemas.openxmlformats.org/officeDocument/2006/relationships/image" Target="../media/image71.png"/><Relationship Id="rId3" Type="http://schemas.openxmlformats.org/officeDocument/2006/relationships/image" Target="../media/image63.png"/><Relationship Id="rId21" Type="http://schemas.openxmlformats.org/officeDocument/2006/relationships/customXml" Target="../ink/ink19.xml"/><Relationship Id="rId7" Type="http://schemas.openxmlformats.org/officeDocument/2006/relationships/image" Target="../media/image62.png"/><Relationship Id="rId12" Type="http://schemas.openxmlformats.org/officeDocument/2006/relationships/customXml" Target="../ink/ink15.xml"/><Relationship Id="rId17" Type="http://schemas.openxmlformats.org/officeDocument/2006/relationships/customXml" Target="../ink/ink17.xml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70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8.gif"/><Relationship Id="rId11" Type="http://schemas.openxmlformats.org/officeDocument/2006/relationships/image" Target="../media/image66.png"/><Relationship Id="rId5" Type="http://schemas.openxmlformats.org/officeDocument/2006/relationships/image" Target="../media/image55.png"/><Relationship Id="rId15" Type="http://schemas.openxmlformats.org/officeDocument/2006/relationships/image" Target="../media/image68.png"/><Relationship Id="rId10" Type="http://schemas.openxmlformats.org/officeDocument/2006/relationships/customXml" Target="../ink/ink14.xml"/><Relationship Id="rId19" Type="http://schemas.openxmlformats.org/officeDocument/2006/relationships/customXml" Target="../ink/ink18.xml"/><Relationship Id="rId4" Type="http://schemas.openxmlformats.org/officeDocument/2006/relationships/image" Target="../media/image54.png"/><Relationship Id="rId9" Type="http://schemas.openxmlformats.org/officeDocument/2006/relationships/image" Target="../media/image65.png"/><Relationship Id="rId14" Type="http://schemas.openxmlformats.org/officeDocument/2006/relationships/customXml" Target="../ink/ink16.xml"/><Relationship Id="rId22" Type="http://schemas.openxmlformats.org/officeDocument/2006/relationships/image" Target="../media/image7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5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4.png"/><Relationship Id="rId7" Type="http://schemas.openxmlformats.org/officeDocument/2006/relationships/customXml" Target="../ink/ink20.xml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5.png"/><Relationship Id="rId11" Type="http://schemas.openxmlformats.org/officeDocument/2006/relationships/customXml" Target="../ink/ink22.xml"/><Relationship Id="rId5" Type="http://schemas.openxmlformats.org/officeDocument/2006/relationships/image" Target="../media/image55.png"/><Relationship Id="rId10" Type="http://schemas.openxmlformats.org/officeDocument/2006/relationships/image" Target="../media/image77.png"/><Relationship Id="rId4" Type="http://schemas.openxmlformats.org/officeDocument/2006/relationships/image" Target="../media/image54.png"/><Relationship Id="rId9" Type="http://schemas.openxmlformats.org/officeDocument/2006/relationships/customXml" Target="../ink/ink2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9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9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7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7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7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7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6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55.png"/><Relationship Id="rId10" Type="http://schemas.openxmlformats.org/officeDocument/2006/relationships/image" Target="../media/image91.png"/><Relationship Id="rId4" Type="http://schemas.openxmlformats.org/officeDocument/2006/relationships/image" Target="../media/image54.png"/><Relationship Id="rId9" Type="http://schemas.openxmlformats.org/officeDocument/2006/relationships/image" Target="../media/image90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93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8.png"/><Relationship Id="rId5" Type="http://schemas.openxmlformats.org/officeDocument/2006/relationships/image" Target="../media/image55.png"/><Relationship Id="rId10" Type="http://schemas.openxmlformats.org/officeDocument/2006/relationships/image" Target="../media/image92.png"/><Relationship Id="rId4" Type="http://schemas.openxmlformats.org/officeDocument/2006/relationships/image" Target="../media/image54.png"/><Relationship Id="rId9" Type="http://schemas.openxmlformats.org/officeDocument/2006/relationships/image" Target="../media/image91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93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8.png"/><Relationship Id="rId5" Type="http://schemas.openxmlformats.org/officeDocument/2006/relationships/image" Target="../media/image55.png"/><Relationship Id="rId10" Type="http://schemas.openxmlformats.org/officeDocument/2006/relationships/image" Target="../media/image92.png"/><Relationship Id="rId4" Type="http://schemas.openxmlformats.org/officeDocument/2006/relationships/image" Target="../media/image54.png"/><Relationship Id="rId9" Type="http://schemas.openxmlformats.org/officeDocument/2006/relationships/image" Target="../media/image91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93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8.png"/><Relationship Id="rId5" Type="http://schemas.openxmlformats.org/officeDocument/2006/relationships/image" Target="../media/image55.png"/><Relationship Id="rId10" Type="http://schemas.openxmlformats.org/officeDocument/2006/relationships/image" Target="../media/image92.png"/><Relationship Id="rId4" Type="http://schemas.openxmlformats.org/officeDocument/2006/relationships/image" Target="../media/image54.png"/><Relationship Id="rId9" Type="http://schemas.openxmlformats.org/officeDocument/2006/relationships/image" Target="../media/image9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5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5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5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5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5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5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5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5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8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8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8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D71D58-CEDF-4190-8552-B6454F2C24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Kvantová distribuce klíčů pro symetrickou kryptografii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A6888B2-DED7-4747-9E89-284B3835E6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Ing. Tomáš Novák, Ing. Jaromír Šíma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9F32828-6108-43AE-B78C-F08CE580A0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28.4.2026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5387882-E20A-4CA8-BDD3-6D1F3795C1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CESNET</a:t>
            </a:r>
          </a:p>
        </p:txBody>
      </p:sp>
    </p:spTree>
    <p:extLst>
      <p:ext uri="{BB962C8B-B14F-4D97-AF65-F5344CB8AC3E}">
        <p14:creationId xmlns:p14="http://schemas.microsoft.com/office/powerpoint/2010/main" val="2521378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F8254-2F05-022A-7182-EA17941FC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3FFACA-7FD6-A66D-CF81-B075E181B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Současná kryptografie</a:t>
            </a: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8E892E1B-BAE9-0D93-4DDA-4E89D0451D8C}"/>
              </a:ext>
            </a:extLst>
          </p:cNvPr>
          <p:cNvSpPr txBox="1">
            <a:spLocks/>
          </p:cNvSpPr>
          <p:nvPr/>
        </p:nvSpPr>
        <p:spPr>
          <a:xfrm>
            <a:off x="-428877" y="1466491"/>
            <a:ext cx="5073705" cy="4633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b="0" kern="1200">
                <a:solidFill>
                  <a:srgbClr val="0068A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noProof="1"/>
              <a:t>       Symetrická</a:t>
            </a:r>
            <a:r>
              <a:rPr lang="cs-CZ" b="1" noProof="1"/>
              <a:t> </a:t>
            </a:r>
            <a:r>
              <a:rPr lang="cs-CZ" noProof="1"/>
              <a:t>kryptografie</a:t>
            </a:r>
          </a:p>
          <a:p>
            <a:pPr lvl="2"/>
            <a:r>
              <a:rPr lang="cs-CZ" noProof="1">
                <a:solidFill>
                  <a:schemeClr val="bg1"/>
                </a:solidFill>
              </a:rPr>
              <a:t>One-Time-Pad</a:t>
            </a:r>
            <a:r>
              <a:rPr lang="cs-CZ" b="1" noProof="1">
                <a:solidFill>
                  <a:schemeClr val="bg1"/>
                </a:solidFill>
              </a:rPr>
              <a:t> </a:t>
            </a:r>
            <a:r>
              <a:rPr lang="cs-CZ" noProof="1">
                <a:solidFill>
                  <a:schemeClr val="bg1"/>
                </a:solidFill>
              </a:rPr>
              <a:t>je jednorázová šifra</a:t>
            </a:r>
          </a:p>
          <a:p>
            <a:pPr lvl="3"/>
            <a:r>
              <a:rPr lang="cs-CZ" noProof="1">
                <a:solidFill>
                  <a:schemeClr val="bg1"/>
                </a:solidFill>
              </a:rPr>
              <a:t>V praxi nahrazena AES nebo ChaCha20</a:t>
            </a:r>
          </a:p>
          <a:p>
            <a:pPr lvl="1"/>
            <a:endParaRPr lang="cs-CZ" b="1" noProof="1"/>
          </a:p>
          <a:p>
            <a:pPr marL="457200" lvl="1" indent="0">
              <a:buNone/>
            </a:pPr>
            <a:endParaRPr lang="cs-CZ" noProof="1"/>
          </a:p>
          <a:p>
            <a:pPr lvl="1"/>
            <a:endParaRPr lang="cs-CZ" b="1" noProof="1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D817AF-3C89-3F8D-EBAE-A63F95A5D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706" y="1870297"/>
            <a:ext cx="6606829" cy="414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5143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A006C-4619-706D-9A51-98598DF64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E56DD3-4EC5-2C90-4040-565E812FA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6E947E02-D504-B5DC-5098-E50E7715034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34093160"/>
                  </p:ext>
                </p:extLst>
              </p:nvPr>
            </p:nvGraphicFramePr>
            <p:xfrm>
              <a:off x="266700" y="1333500"/>
              <a:ext cx="11475720" cy="36954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mW</m:t>
                              </m:r>
                            </m:oMath>
                          </a14:m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7,8</m:t>
                              </m:r>
                              <m:r>
                                <a:rPr lang="en-US" i="1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× </m:t>
                              </m:r>
                              <m:sSup>
                                <m:sSupPr>
                                  <m:ctrlP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cs-CZ" b="0" i="1" noProof="1" smtClean="0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15</m:t>
                                  </m:r>
                                </m:sup>
                              </m:sSup>
                              <m:r>
                                <a:rPr lang="en-US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foton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cs-CZ" b="0" i="1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0,6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pW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cs-CZ" b="0" i="1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5 </m:t>
                                </m:r>
                                <m:r>
                                  <a:rPr lang="en-US" i="1" noProof="1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 </m:t>
                                </m:r>
                                <m:sSup>
                                  <m:sSupPr>
                                    <m:ctrlPr>
                                      <a:rPr lang="en-US" i="1" noProof="1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 noProof="1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cs-CZ" b="0" i="1" noProof="1" smtClean="0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  <m:r>
                                  <a:rPr lang="en-US" noProof="1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foton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Dosah (zesílení):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až tisíce km (lze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max 150 km na span (nelze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6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6352277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6E947E02-D504-B5DC-5098-E50E7715034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34093160"/>
                  </p:ext>
                </p:extLst>
              </p:nvPr>
            </p:nvGraphicFramePr>
            <p:xfrm>
              <a:off x="266700" y="1333500"/>
              <a:ext cx="11475720" cy="36954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2419" t="-111111" r="-91129" b="-3296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67751" t="-111111" r="-296" b="-3296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Dosah (zesílení):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až tisíce km (lze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max 150 km na span (nelze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6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6352277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4C07E0C0-FCB4-501B-BF70-6B0B117D6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9CAD40C-E476-A43C-8182-6D424EA4E8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E59790B-18C7-7293-33FC-966CFA53A35B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796668-177B-C8AE-041A-AA27749040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790" y="3861840"/>
            <a:ext cx="10218420" cy="21858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91A608-9919-C1FE-BD6A-FF37DAA18942}"/>
              </a:ext>
            </a:extLst>
          </p:cNvPr>
          <p:cNvSpPr txBox="1"/>
          <p:nvPr/>
        </p:nvSpPr>
        <p:spPr>
          <a:xfrm>
            <a:off x="449580" y="3549145"/>
            <a:ext cx="2435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Jak dosáhnout dále?</a:t>
            </a:r>
            <a:br>
              <a:rPr lang="cs-CZ" noProof="1"/>
            </a:br>
            <a:r>
              <a:rPr lang="cs-CZ" noProof="1"/>
              <a:t>Prepare and measure: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7ED8DF-0D7A-CAFD-BED4-D30AD3D7E9F8}"/>
              </a:ext>
            </a:extLst>
          </p:cNvPr>
          <p:cNvSpPr txBox="1"/>
          <p:nvPr/>
        </p:nvSpPr>
        <p:spPr>
          <a:xfrm>
            <a:off x="5248652" y="6047728"/>
            <a:ext cx="169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One-Time-Pad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EB9E2-EE57-E262-D3BC-E0F938A23385}"/>
              </a:ext>
            </a:extLst>
          </p:cNvPr>
          <p:cNvSpPr txBox="1"/>
          <p:nvPr/>
        </p:nvSpPr>
        <p:spPr>
          <a:xfrm>
            <a:off x="3065103" y="4659601"/>
            <a:ext cx="105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150 km?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98E81A-5948-FF37-66EC-D34A8DCE8C4C}"/>
              </a:ext>
            </a:extLst>
          </p:cNvPr>
          <p:cNvSpPr txBox="1"/>
          <p:nvPr/>
        </p:nvSpPr>
        <p:spPr>
          <a:xfrm>
            <a:off x="8166560" y="4595703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 km?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0FE06A-E4E7-29CA-531B-0F9BD76E03CE}"/>
              </a:ext>
            </a:extLst>
          </p:cNvPr>
          <p:cNvSpPr txBox="1"/>
          <p:nvPr/>
        </p:nvSpPr>
        <p:spPr>
          <a:xfrm>
            <a:off x="3173977" y="6435443"/>
            <a:ext cx="8668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V Číně QKD síť s důvěryhodnými uzly má </a:t>
            </a:r>
            <a:r>
              <a:rPr lang="cs-CZ" b="1" noProof="1"/>
              <a:t>144 spojů</a:t>
            </a:r>
            <a:r>
              <a:rPr lang="cs-CZ" noProof="1"/>
              <a:t> a délku přes </a:t>
            </a:r>
            <a:r>
              <a:rPr lang="cs-CZ" b="1" noProof="1"/>
              <a:t>10 000 km vláken</a:t>
            </a:r>
            <a:r>
              <a:rPr lang="cs-CZ" noProof="1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953698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BD56B-FEAE-E3BD-4A72-C0F858D4D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727A16-CB1F-4F2A-3166-A631B898A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361FF065-2C1A-68FF-7FE2-1E797CBAB62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01076526"/>
                  </p:ext>
                </p:extLst>
              </p:nvPr>
            </p:nvGraphicFramePr>
            <p:xfrm>
              <a:off x="266700" y="1333500"/>
              <a:ext cx="11475720" cy="36954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mW</m:t>
                              </m:r>
                            </m:oMath>
                          </a14:m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7,8</m:t>
                              </m:r>
                              <m:r>
                                <a:rPr lang="en-US" i="1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× </m:t>
                              </m:r>
                              <m:sSup>
                                <m:sSupPr>
                                  <m:ctrlP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cs-CZ" b="0" i="1" noProof="1" smtClean="0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15</m:t>
                                  </m:r>
                                </m:sup>
                              </m:sSup>
                              <m:r>
                                <a:rPr lang="en-US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foton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cs-CZ" b="0" i="1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0,6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pW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cs-CZ" b="0" i="1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5 </m:t>
                                </m:r>
                                <m:r>
                                  <a:rPr lang="en-US" i="1" noProof="1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 </m:t>
                                </m:r>
                                <m:sSup>
                                  <m:sSupPr>
                                    <m:ctrlPr>
                                      <a:rPr lang="en-US" i="1" noProof="1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 noProof="1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cs-CZ" b="0" i="1" noProof="1" smtClean="0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  <m:r>
                                  <a:rPr lang="en-US" noProof="1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foton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Dosah (zesílení):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až tisíce km (lze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až tisíce km (nelze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6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6352277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361FF065-2C1A-68FF-7FE2-1E797CBAB62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01076526"/>
                  </p:ext>
                </p:extLst>
              </p:nvPr>
            </p:nvGraphicFramePr>
            <p:xfrm>
              <a:off x="266700" y="1333500"/>
              <a:ext cx="11475720" cy="36954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2419" t="-111111" r="-91129" b="-3296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67751" t="-111111" r="-296" b="-3296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Dosah (zesílení):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až tisíce km (lze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až tisíce km (nelze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6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6352277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B90BC508-D046-E615-A6FB-7EF5740C3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102CFA9-D3B9-3692-3A11-9F670D7C82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4822775-72C0-EB38-BF01-F6C2BB3E3ED0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35E74A-A7BC-BB8E-2D4D-BAEFFE67A9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790" y="3861840"/>
            <a:ext cx="10218420" cy="21858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F7D025-F9DD-EFFB-0E49-02C17D78EA9C}"/>
              </a:ext>
            </a:extLst>
          </p:cNvPr>
          <p:cNvSpPr txBox="1"/>
          <p:nvPr/>
        </p:nvSpPr>
        <p:spPr>
          <a:xfrm>
            <a:off x="449580" y="3549145"/>
            <a:ext cx="2435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Jak dosáhnout dále?</a:t>
            </a:r>
            <a:br>
              <a:rPr lang="cs-CZ" noProof="1"/>
            </a:br>
            <a:r>
              <a:rPr lang="cs-CZ" noProof="1"/>
              <a:t>Prepare and measure: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F6E3FF-6E0F-A869-894E-1FE4626838AF}"/>
              </a:ext>
            </a:extLst>
          </p:cNvPr>
          <p:cNvSpPr txBox="1"/>
          <p:nvPr/>
        </p:nvSpPr>
        <p:spPr>
          <a:xfrm>
            <a:off x="5248652" y="6047728"/>
            <a:ext cx="169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One-Time-Pad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F602FC-A419-45A0-E33C-EF010705D900}"/>
              </a:ext>
            </a:extLst>
          </p:cNvPr>
          <p:cNvSpPr txBox="1"/>
          <p:nvPr/>
        </p:nvSpPr>
        <p:spPr>
          <a:xfrm>
            <a:off x="3065103" y="4659601"/>
            <a:ext cx="105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150 km?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5C308E-06CF-1A5F-9DC1-24E0F3463453}"/>
              </a:ext>
            </a:extLst>
          </p:cNvPr>
          <p:cNvSpPr txBox="1"/>
          <p:nvPr/>
        </p:nvSpPr>
        <p:spPr>
          <a:xfrm>
            <a:off x="8166560" y="4595703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 km?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836D84-0520-5581-5D5D-574C0CA993E6}"/>
              </a:ext>
            </a:extLst>
          </p:cNvPr>
          <p:cNvSpPr txBox="1"/>
          <p:nvPr/>
        </p:nvSpPr>
        <p:spPr>
          <a:xfrm>
            <a:off x="3173977" y="6435443"/>
            <a:ext cx="8668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V Číně QKD síť s důvěryhodnými uzly má </a:t>
            </a:r>
            <a:r>
              <a:rPr lang="cs-CZ" b="1" noProof="1"/>
              <a:t>144 spojů</a:t>
            </a:r>
            <a:r>
              <a:rPr lang="cs-CZ" noProof="1"/>
              <a:t> a délku přes </a:t>
            </a:r>
            <a:r>
              <a:rPr lang="cs-CZ" b="1" noProof="1"/>
              <a:t>10 000 km vláken</a:t>
            </a:r>
            <a:r>
              <a:rPr lang="cs-CZ" noProof="1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686951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377B3-21FD-97DB-5EF3-8A1A692C7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D7DEC2-D53E-F208-8635-5C8A159FA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1D643153-2FFD-9D90-38A4-0E863D06FE1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72969833"/>
                  </p:ext>
                </p:extLst>
              </p:nvPr>
            </p:nvGraphicFramePr>
            <p:xfrm>
              <a:off x="266700" y="1333500"/>
              <a:ext cx="11475720" cy="36954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mW</m:t>
                              </m:r>
                            </m:oMath>
                          </a14:m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7,8</m:t>
                              </m:r>
                              <m:r>
                                <a:rPr lang="en-US" i="1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× </m:t>
                              </m:r>
                              <m:sSup>
                                <m:sSupPr>
                                  <m:ctrlP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cs-CZ" b="0" i="1" noProof="1" smtClean="0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15</m:t>
                                  </m:r>
                                </m:sup>
                              </m:sSup>
                              <m:r>
                                <a:rPr lang="en-US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foton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cs-CZ" b="0" i="1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0,6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pW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cs-CZ" b="0" i="1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5 </m:t>
                                </m:r>
                                <m:r>
                                  <a:rPr lang="en-US" i="1" noProof="1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 </m:t>
                                </m:r>
                                <m:sSup>
                                  <m:sSupPr>
                                    <m:ctrlPr>
                                      <a:rPr lang="en-US" i="1" noProof="1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 noProof="1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cs-CZ" b="0" i="1" noProof="1" smtClean="0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  <m:r>
                                  <a:rPr lang="en-US" noProof="1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foton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Dosah (zesílení):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až tisíce km (lze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až tisíce km (nelze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6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6352277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1D643153-2FFD-9D90-38A4-0E863D06FE1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72969833"/>
                  </p:ext>
                </p:extLst>
              </p:nvPr>
            </p:nvGraphicFramePr>
            <p:xfrm>
              <a:off x="266700" y="1333500"/>
              <a:ext cx="11475720" cy="36954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2419" t="-111111" r="-91129" b="-3296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67751" t="-111111" r="-296" b="-3296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Dosah (zesílení):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až tisíce km (lze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až tisíce km (nelze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6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6352277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25C65F4D-A762-85C5-3FD0-72330FE5C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621B1B3-95E1-B832-E0C0-41AFE1A8A3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6281316-946F-F4CC-CA5B-383F28B1AF70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5578E0-873F-BDEE-4007-F5C4C94066AD}"/>
              </a:ext>
            </a:extLst>
          </p:cNvPr>
          <p:cNvSpPr txBox="1"/>
          <p:nvPr/>
        </p:nvSpPr>
        <p:spPr>
          <a:xfrm>
            <a:off x="449580" y="3549145"/>
            <a:ext cx="23871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Jak dosáhnout dále a</a:t>
            </a:r>
            <a:br>
              <a:rPr lang="cs-CZ" noProof="1"/>
            </a:br>
            <a:r>
              <a:rPr lang="cs-CZ" noProof="1"/>
              <a:t>bezpečněji?</a:t>
            </a:r>
            <a:br>
              <a:rPr lang="en-US" dirty="0"/>
            </a:br>
            <a:r>
              <a:rPr lang="en-US" dirty="0"/>
              <a:t>Entanglement based: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8535FE-88A3-02EC-8479-7B31A0BD9E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2480" y="3624807"/>
            <a:ext cx="7772400" cy="294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5383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BEBB3-CEFC-A721-BCB4-70A71C393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53CA43-F1DD-E5F8-201A-03DE462CA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F923A50A-84C2-6549-A100-C907C552743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39812190"/>
                  </p:ext>
                </p:extLst>
              </p:nvPr>
            </p:nvGraphicFramePr>
            <p:xfrm>
              <a:off x="266700" y="1333500"/>
              <a:ext cx="11475720" cy="36954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mW</m:t>
                              </m:r>
                            </m:oMath>
                          </a14:m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7,8</m:t>
                              </m:r>
                              <m:r>
                                <a:rPr lang="en-US" i="1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× </m:t>
                              </m:r>
                              <m:sSup>
                                <m:sSupPr>
                                  <m:ctrlP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cs-CZ" b="0" i="1" noProof="1" smtClean="0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15</m:t>
                                  </m:r>
                                </m:sup>
                              </m:sSup>
                              <m:r>
                                <a:rPr lang="en-US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foton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cs-CZ" b="0" i="1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0,6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pW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cs-CZ" b="0" i="1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5 </m:t>
                                </m:r>
                                <m:r>
                                  <a:rPr lang="en-US" i="1" noProof="1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 </m:t>
                                </m:r>
                                <m:sSup>
                                  <m:sSupPr>
                                    <m:ctrlPr>
                                      <a:rPr lang="en-US" i="1" noProof="1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 noProof="1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cs-CZ" b="0" i="1" noProof="1" smtClean="0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  <m:r>
                                  <a:rPr lang="en-US" noProof="1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foton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Dosah (zesílení):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až tisíce km (lze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až tisíce km (nelze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6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6352277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F923A50A-84C2-6549-A100-C907C552743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39812190"/>
                  </p:ext>
                </p:extLst>
              </p:nvPr>
            </p:nvGraphicFramePr>
            <p:xfrm>
              <a:off x="266700" y="1333500"/>
              <a:ext cx="11475720" cy="36954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2419" t="-111111" r="-91129" b="-3296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67751" t="-111111" r="-296" b="-3296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Dosah (zesílení):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až tisíce km (lze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až tisíce km (nelze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6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6352277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E3B1B7FB-5001-A079-00FC-956F78952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D879061-819D-222C-0428-5F481584EF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4F6410A-6C52-778A-7261-5C0215B78209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C6BBA7-BB38-690C-23EE-E6A5C87DEF05}"/>
              </a:ext>
            </a:extLst>
          </p:cNvPr>
          <p:cNvSpPr txBox="1"/>
          <p:nvPr/>
        </p:nvSpPr>
        <p:spPr>
          <a:xfrm>
            <a:off x="449580" y="3549145"/>
            <a:ext cx="23871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Jak dosáhnout dále a</a:t>
            </a:r>
            <a:br>
              <a:rPr lang="cs-CZ" noProof="1"/>
            </a:br>
            <a:r>
              <a:rPr lang="cs-CZ" noProof="1"/>
              <a:t>bezpečněji?</a:t>
            </a:r>
            <a:br>
              <a:rPr lang="en-US" dirty="0"/>
            </a:br>
            <a:r>
              <a:rPr lang="en-US" dirty="0"/>
              <a:t>Entanglement based: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F8365A-2EA9-D00E-6424-5F5BF5FD5F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2480" y="3624807"/>
            <a:ext cx="7772400" cy="29462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79126C-1F44-E96A-8FB6-1C6A79A95AB3}"/>
              </a:ext>
            </a:extLst>
          </p:cNvPr>
          <p:cNvSpPr txBox="1"/>
          <p:nvPr/>
        </p:nvSpPr>
        <p:spPr>
          <a:xfrm>
            <a:off x="231571" y="5153269"/>
            <a:ext cx="2823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Budoucnost kvantové sítě</a:t>
            </a:r>
          </a:p>
        </p:txBody>
      </p:sp>
    </p:spTree>
    <p:extLst>
      <p:ext uri="{BB962C8B-B14F-4D97-AF65-F5344CB8AC3E}">
        <p14:creationId xmlns:p14="http://schemas.microsoft.com/office/powerpoint/2010/main" val="23948039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3066E-4DF8-767F-C83D-975D46EFF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A158A-7931-9330-16BD-D0D9533B9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5451C2A5-0C1A-F339-56C3-19A443E0010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7578105"/>
                  </p:ext>
                </p:extLst>
              </p:nvPr>
            </p:nvGraphicFramePr>
            <p:xfrm>
              <a:off x="266700" y="1333500"/>
              <a:ext cx="11475720" cy="36954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mW</m:t>
                              </m:r>
                            </m:oMath>
                          </a14:m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7,8</m:t>
                              </m:r>
                              <m:r>
                                <a:rPr lang="en-US" i="1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× </m:t>
                              </m:r>
                              <m:sSup>
                                <m:sSupPr>
                                  <m:ctrlP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cs-CZ" b="0" i="1" noProof="1" smtClean="0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15</m:t>
                                  </m:r>
                                </m:sup>
                              </m:sSup>
                              <m:r>
                                <a:rPr lang="en-US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foton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cs-CZ" b="0" i="1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0,6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pW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cs-CZ" b="0" i="1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5 </m:t>
                                </m:r>
                                <m:r>
                                  <a:rPr lang="en-US" i="1" noProof="1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 </m:t>
                                </m:r>
                                <m:sSup>
                                  <m:sSupPr>
                                    <m:ctrlPr>
                                      <a:rPr lang="en-US" i="1" noProof="1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 noProof="1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cs-CZ" b="0" i="1" noProof="1" smtClean="0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  <m:r>
                                  <a:rPr lang="en-US" noProof="1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foton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Dosah (zesílení):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až tisíce km (lze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až tisíce km (nelze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6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6352277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5451C2A5-0C1A-F339-56C3-19A443E0010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7578105"/>
                  </p:ext>
                </p:extLst>
              </p:nvPr>
            </p:nvGraphicFramePr>
            <p:xfrm>
              <a:off x="266700" y="1333500"/>
              <a:ext cx="11475720" cy="36954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2419" t="-111111" r="-91129" b="-3296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67751" t="-111111" r="-296" b="-3296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Dosah (zesílení):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až tisíce km (lze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až tisíce km (nelze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6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6352277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30622124-9046-261D-CE0C-929C0FBD6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964304-847F-BDD7-5E07-438035DD89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D4B19C5-AEFC-977C-B31E-01EBFB3088D9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3713D7-FD8A-B44E-BC3D-2F36B3D1BE09}"/>
              </a:ext>
            </a:extLst>
          </p:cNvPr>
          <p:cNvSpPr txBox="1"/>
          <p:nvPr/>
        </p:nvSpPr>
        <p:spPr>
          <a:xfrm>
            <a:off x="449580" y="3549145"/>
            <a:ext cx="23871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Jak dosáhnout dále a</a:t>
            </a:r>
            <a:br>
              <a:rPr lang="cs-CZ" noProof="1"/>
            </a:br>
            <a:r>
              <a:rPr lang="cs-CZ" noProof="1"/>
              <a:t>bezpečněji?</a:t>
            </a:r>
            <a:br>
              <a:rPr lang="en-US" dirty="0"/>
            </a:br>
            <a:r>
              <a:rPr lang="en-US" dirty="0"/>
              <a:t>Entanglement based: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BC3A84-EB40-F7D7-4F22-28FF38F75E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2480" y="3624807"/>
            <a:ext cx="7772400" cy="29462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0A666A-5EA0-A183-EAAC-88123B279701}"/>
              </a:ext>
            </a:extLst>
          </p:cNvPr>
          <p:cNvSpPr txBox="1"/>
          <p:nvPr/>
        </p:nvSpPr>
        <p:spPr>
          <a:xfrm>
            <a:off x="231571" y="5153269"/>
            <a:ext cx="2823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Budoucnost kvantové sítě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A54561-BBE1-A673-947F-CE78E03899B4}"/>
              </a:ext>
            </a:extLst>
          </p:cNvPr>
          <p:cNvSpPr txBox="1"/>
          <p:nvPr/>
        </p:nvSpPr>
        <p:spPr>
          <a:xfrm>
            <a:off x="449580" y="5833502"/>
            <a:ext cx="3880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Prohození provázání (Q-teleportace)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E8D3B8B-3474-9BDF-01B6-99E557824CDF}"/>
                  </a:ext>
                </a:extLst>
              </p14:cNvPr>
              <p14:cNvContentPartPr/>
              <p14:nvPr/>
            </p14:nvContentPartPr>
            <p14:xfrm>
              <a:off x="6450427" y="5382413"/>
              <a:ext cx="1600560" cy="540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E8D3B8B-3474-9BDF-01B6-99E557824CD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44307" y="5376293"/>
                <a:ext cx="1612800" cy="55260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130EA58F-71FC-52D9-60B4-2AB21BC23F64}"/>
              </a:ext>
            </a:extLst>
          </p:cNvPr>
          <p:cNvSpPr txBox="1"/>
          <p:nvPr/>
        </p:nvSpPr>
        <p:spPr>
          <a:xfrm>
            <a:off x="6883402" y="5589728"/>
            <a:ext cx="1905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noProof="1"/>
              <a:t>Bellovo měření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6079AEB-62DB-DCE0-E174-B46D12162093}"/>
              </a:ext>
            </a:extLst>
          </p:cNvPr>
          <p:cNvGrpSpPr/>
          <p:nvPr/>
        </p:nvGrpSpPr>
        <p:grpSpPr>
          <a:xfrm>
            <a:off x="7218316" y="5114148"/>
            <a:ext cx="60264" cy="215640"/>
            <a:chOff x="7218316" y="5114148"/>
            <a:chExt cx="60264" cy="21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45C93BAC-48D1-EC22-7C42-994CDD98B1C8}"/>
                    </a:ext>
                  </a:extLst>
                </p14:cNvPr>
                <p14:cNvContentPartPr/>
                <p14:nvPr/>
              </p14:nvContentPartPr>
              <p14:xfrm>
                <a:off x="7232716" y="5114148"/>
                <a:ext cx="16560" cy="2156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45C93BAC-48D1-EC22-7C42-994CDD98B1C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226596" y="5108028"/>
                  <a:ext cx="2880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1645024-02FC-E90A-52C1-D376D105B57B}"/>
                    </a:ext>
                  </a:extLst>
                </p14:cNvPr>
                <p14:cNvContentPartPr/>
                <p14:nvPr/>
              </p14:nvContentPartPr>
              <p14:xfrm>
                <a:off x="7218316" y="5114148"/>
                <a:ext cx="31320" cy="482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1645024-02FC-E90A-52C1-D376D105B57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212196" y="5108028"/>
                  <a:ext cx="4356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1D33608-8832-A149-D852-E29EEE0D8FDB}"/>
                    </a:ext>
                  </a:extLst>
                </p14:cNvPr>
                <p14:cNvContentPartPr/>
                <p14:nvPr/>
              </p14:nvContentPartPr>
              <p14:xfrm>
                <a:off x="7253020" y="5118870"/>
                <a:ext cx="25560" cy="489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1D33608-8832-A149-D852-E29EEE0D8FDB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246900" y="5112750"/>
                  <a:ext cx="37800" cy="612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15257726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2A672-DCD1-D243-60BE-E09B3AB8C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2B9232-485B-A0BE-E12F-1D129D010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7FD4A00-0980-B518-24BA-333B27E498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9966428"/>
              </p:ext>
            </p:extLst>
          </p:nvPr>
        </p:nvGraphicFramePr>
        <p:xfrm>
          <a:off x="266700" y="1333500"/>
          <a:ext cx="11475720" cy="3695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376">
                  <a:extLst>
                    <a:ext uri="{9D8B030D-6E8A-4147-A177-3AD203B41FA5}">
                      <a16:colId xmlns:a16="http://schemas.microsoft.com/office/drawing/2014/main" val="2248016736"/>
                    </a:ext>
                  </a:extLst>
                </a:gridCol>
                <a:gridCol w="4712821">
                  <a:extLst>
                    <a:ext uri="{9D8B030D-6E8A-4147-A177-3AD203B41FA5}">
                      <a16:colId xmlns:a16="http://schemas.microsoft.com/office/drawing/2014/main" val="973145926"/>
                    </a:ext>
                  </a:extLst>
                </a:gridCol>
                <a:gridCol w="4296523">
                  <a:extLst>
                    <a:ext uri="{9D8B030D-6E8A-4147-A177-3AD203B41FA5}">
                      <a16:colId xmlns:a16="http://schemas.microsoft.com/office/drawing/2014/main" val="2904428862"/>
                    </a:ext>
                  </a:extLst>
                </a:gridCol>
              </a:tblGrid>
              <a:tr h="754380"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Klasické přenosy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(přímá detekce OOK 10 Gbps SFP)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DV-QKD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(WCP přenosy)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683215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algn="ctr"/>
                      <a:r>
                        <a:rPr lang="cs-CZ" b="1" noProof="1">
                          <a:solidFill>
                            <a:srgbClr val="0068A2"/>
                          </a:solidFill>
                        </a:rPr>
                        <a:t>Bezpečnost:</a:t>
                      </a: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7659956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352277"/>
                  </a:ext>
                </a:extLst>
              </a:tr>
              <a:tr h="1585429">
                <a:tc>
                  <a:txBody>
                    <a:bodyPr/>
                    <a:lstStyle/>
                    <a:p>
                      <a:pPr algn="ctr"/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350103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640664C5-CF40-A77D-BC97-CADBD22E8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5F3E86B-007E-A356-3E28-4749ACF2C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FBC9D48-4BBE-AA38-9BA7-03F177DFD49F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</p:spTree>
    <p:extLst>
      <p:ext uri="{BB962C8B-B14F-4D97-AF65-F5344CB8AC3E}">
        <p14:creationId xmlns:p14="http://schemas.microsoft.com/office/powerpoint/2010/main" val="34093644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C6936-9DD7-971F-797F-19C70CFD4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C8FAEE-85B5-32B9-7B6F-E5E3E3FCE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2BBB676-837B-FA92-02CA-E6D1D313B9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3282119"/>
              </p:ext>
            </p:extLst>
          </p:nvPr>
        </p:nvGraphicFramePr>
        <p:xfrm>
          <a:off x="266700" y="1333500"/>
          <a:ext cx="11475720" cy="3695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376">
                  <a:extLst>
                    <a:ext uri="{9D8B030D-6E8A-4147-A177-3AD203B41FA5}">
                      <a16:colId xmlns:a16="http://schemas.microsoft.com/office/drawing/2014/main" val="2248016736"/>
                    </a:ext>
                  </a:extLst>
                </a:gridCol>
                <a:gridCol w="4712821">
                  <a:extLst>
                    <a:ext uri="{9D8B030D-6E8A-4147-A177-3AD203B41FA5}">
                      <a16:colId xmlns:a16="http://schemas.microsoft.com/office/drawing/2014/main" val="973145926"/>
                    </a:ext>
                  </a:extLst>
                </a:gridCol>
                <a:gridCol w="4296523">
                  <a:extLst>
                    <a:ext uri="{9D8B030D-6E8A-4147-A177-3AD203B41FA5}">
                      <a16:colId xmlns:a16="http://schemas.microsoft.com/office/drawing/2014/main" val="2904428862"/>
                    </a:ext>
                  </a:extLst>
                </a:gridCol>
              </a:tblGrid>
              <a:tr h="754380"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Klasické přenosy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(přímá detekce OOK 10 Gbps SFP)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DV-QKD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(WCP přenosy)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683215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algn="ctr"/>
                      <a:r>
                        <a:rPr lang="cs-CZ" b="1" noProof="1">
                          <a:solidFill>
                            <a:srgbClr val="0068A2"/>
                          </a:solidFill>
                        </a:rPr>
                        <a:t>Bezpečnost:</a:t>
                      </a: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7659956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352277"/>
                  </a:ext>
                </a:extLst>
              </a:tr>
              <a:tr h="1585429">
                <a:tc>
                  <a:txBody>
                    <a:bodyPr/>
                    <a:lstStyle/>
                    <a:p>
                      <a:pPr algn="ctr"/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350103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1E79D8E0-8BB5-66D9-2D95-8C9986446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93D42D-E3A9-D74D-87C4-59FD56AFD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C986EBE-C890-0295-D77A-3D0CF6FAF937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57F658-74AD-24A2-3475-01377494D2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1847" y="3313875"/>
            <a:ext cx="7772400" cy="271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97907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4E583-4E80-B1FB-76AF-C4844CE98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37FE51-7154-7A77-ABB5-34FB76C12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F2781EC-984E-CAC1-A56D-859B084D0483}"/>
              </a:ext>
            </a:extLst>
          </p:cNvPr>
          <p:cNvGraphicFramePr>
            <a:graphicFrameLocks noGrp="1"/>
          </p:cNvGraphicFramePr>
          <p:nvPr/>
        </p:nvGraphicFramePr>
        <p:xfrm>
          <a:off x="266700" y="1333500"/>
          <a:ext cx="11475720" cy="3695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376">
                  <a:extLst>
                    <a:ext uri="{9D8B030D-6E8A-4147-A177-3AD203B41FA5}">
                      <a16:colId xmlns:a16="http://schemas.microsoft.com/office/drawing/2014/main" val="2248016736"/>
                    </a:ext>
                  </a:extLst>
                </a:gridCol>
                <a:gridCol w="4712821">
                  <a:extLst>
                    <a:ext uri="{9D8B030D-6E8A-4147-A177-3AD203B41FA5}">
                      <a16:colId xmlns:a16="http://schemas.microsoft.com/office/drawing/2014/main" val="973145926"/>
                    </a:ext>
                  </a:extLst>
                </a:gridCol>
                <a:gridCol w="4296523">
                  <a:extLst>
                    <a:ext uri="{9D8B030D-6E8A-4147-A177-3AD203B41FA5}">
                      <a16:colId xmlns:a16="http://schemas.microsoft.com/office/drawing/2014/main" val="2904428862"/>
                    </a:ext>
                  </a:extLst>
                </a:gridCol>
              </a:tblGrid>
              <a:tr h="754380"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Klasické přenosy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(přímá detekce OOK 10 Gbps SFP)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DV-QKD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(WCP přenosy)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683215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algn="ctr"/>
                      <a:r>
                        <a:rPr lang="cs-CZ" b="1" noProof="1">
                          <a:solidFill>
                            <a:srgbClr val="0068A2"/>
                          </a:solidFill>
                        </a:rPr>
                        <a:t>Bezpečnost:</a:t>
                      </a: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7659956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352277"/>
                  </a:ext>
                </a:extLst>
              </a:tr>
              <a:tr h="1585429">
                <a:tc>
                  <a:txBody>
                    <a:bodyPr/>
                    <a:lstStyle/>
                    <a:p>
                      <a:pPr algn="ctr"/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350103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023F6040-6E6E-FE70-9670-D5C39FF9D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368B05-DBB6-96DE-267D-C41E441741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695A381-EAD7-4545-AB94-1B9B797E60F9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27191F-6493-FE73-1102-F9AC772A11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1847" y="3313875"/>
            <a:ext cx="7772400" cy="27194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0835DD-FD9A-8A62-ABA5-EB7C6BB87C66}"/>
              </a:ext>
            </a:extLst>
          </p:cNvPr>
          <p:cNvSpPr txBox="1"/>
          <p:nvPr/>
        </p:nvSpPr>
        <p:spPr>
          <a:xfrm>
            <a:off x="498908" y="4097867"/>
            <a:ext cx="3969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Odposlech lze udělat nepozorovaně.</a:t>
            </a:r>
          </a:p>
        </p:txBody>
      </p:sp>
    </p:spTree>
    <p:extLst>
      <p:ext uri="{BB962C8B-B14F-4D97-AF65-F5344CB8AC3E}">
        <p14:creationId xmlns:p14="http://schemas.microsoft.com/office/powerpoint/2010/main" val="302924232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C923E-9704-98EA-AE7E-C54711E9C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03585E-6B73-FAB1-EEF7-8A3F3BEAB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A8784C8-47DB-ABE7-132A-CC4E83C2C0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7438229"/>
              </p:ext>
            </p:extLst>
          </p:nvPr>
        </p:nvGraphicFramePr>
        <p:xfrm>
          <a:off x="266700" y="1333500"/>
          <a:ext cx="11475720" cy="3695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376">
                  <a:extLst>
                    <a:ext uri="{9D8B030D-6E8A-4147-A177-3AD203B41FA5}">
                      <a16:colId xmlns:a16="http://schemas.microsoft.com/office/drawing/2014/main" val="2248016736"/>
                    </a:ext>
                  </a:extLst>
                </a:gridCol>
                <a:gridCol w="4712821">
                  <a:extLst>
                    <a:ext uri="{9D8B030D-6E8A-4147-A177-3AD203B41FA5}">
                      <a16:colId xmlns:a16="http://schemas.microsoft.com/office/drawing/2014/main" val="973145926"/>
                    </a:ext>
                  </a:extLst>
                </a:gridCol>
                <a:gridCol w="4296523">
                  <a:extLst>
                    <a:ext uri="{9D8B030D-6E8A-4147-A177-3AD203B41FA5}">
                      <a16:colId xmlns:a16="http://schemas.microsoft.com/office/drawing/2014/main" val="2904428862"/>
                    </a:ext>
                  </a:extLst>
                </a:gridCol>
              </a:tblGrid>
              <a:tr h="754380"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Klasické přenosy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(přímá detekce OOK 10 Gbps SFP)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DV-QKD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(WCP přenosy)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683215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algn="ctr"/>
                      <a:r>
                        <a:rPr lang="cs-CZ" b="1" noProof="1">
                          <a:solidFill>
                            <a:srgbClr val="0068A2"/>
                          </a:solidFill>
                        </a:rPr>
                        <a:t>Bezpečnost:</a:t>
                      </a: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7659956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352277"/>
                  </a:ext>
                </a:extLst>
              </a:tr>
              <a:tr h="1585429">
                <a:tc>
                  <a:txBody>
                    <a:bodyPr/>
                    <a:lstStyle/>
                    <a:p>
                      <a:pPr algn="ctr"/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350103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7FB6E903-7097-8806-C2E5-2EB306D93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0C9AB7-31F5-67E2-2A52-E6AB89DA4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565D0D6-68BC-6969-C963-8207A6394341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E74F3E-2C1D-8DDC-612C-EF506F4534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1847" y="3313875"/>
            <a:ext cx="7772400" cy="27194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88703D-82E5-998A-8E2F-B81B136BC9B6}"/>
              </a:ext>
            </a:extLst>
          </p:cNvPr>
          <p:cNvSpPr txBox="1"/>
          <p:nvPr/>
        </p:nvSpPr>
        <p:spPr>
          <a:xfrm>
            <a:off x="498908" y="4097867"/>
            <a:ext cx="3969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Odposlech lze udělat nepozorovaně.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5B5E6F-9CB6-6914-FF73-6C8DC0A801C7}"/>
              </a:ext>
            </a:extLst>
          </p:cNvPr>
          <p:cNvSpPr txBox="1"/>
          <p:nvPr/>
        </p:nvSpPr>
        <p:spPr>
          <a:xfrm>
            <a:off x="8092105" y="3959367"/>
            <a:ext cx="3296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Při znalosti symetrického klíče </a:t>
            </a:r>
            <a:br>
              <a:rPr lang="cs-CZ" noProof="1"/>
            </a:br>
            <a:r>
              <a:rPr lang="cs-CZ" noProof="1"/>
              <a:t>lze komunikaci dešifrovat.</a:t>
            </a:r>
          </a:p>
        </p:txBody>
      </p:sp>
    </p:spTree>
    <p:extLst>
      <p:ext uri="{BB962C8B-B14F-4D97-AF65-F5344CB8AC3E}">
        <p14:creationId xmlns:p14="http://schemas.microsoft.com/office/powerpoint/2010/main" val="371679888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09FF7-ED24-7ACB-8B80-5EB19C7B7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9B8B33-1335-162A-93B0-D8D488977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2037CD8-B700-48CC-5F83-CFB3F98CD6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171099"/>
              </p:ext>
            </p:extLst>
          </p:nvPr>
        </p:nvGraphicFramePr>
        <p:xfrm>
          <a:off x="266700" y="1333500"/>
          <a:ext cx="11475720" cy="3695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376">
                  <a:extLst>
                    <a:ext uri="{9D8B030D-6E8A-4147-A177-3AD203B41FA5}">
                      <a16:colId xmlns:a16="http://schemas.microsoft.com/office/drawing/2014/main" val="2248016736"/>
                    </a:ext>
                  </a:extLst>
                </a:gridCol>
                <a:gridCol w="4712821">
                  <a:extLst>
                    <a:ext uri="{9D8B030D-6E8A-4147-A177-3AD203B41FA5}">
                      <a16:colId xmlns:a16="http://schemas.microsoft.com/office/drawing/2014/main" val="973145926"/>
                    </a:ext>
                  </a:extLst>
                </a:gridCol>
                <a:gridCol w="4296523">
                  <a:extLst>
                    <a:ext uri="{9D8B030D-6E8A-4147-A177-3AD203B41FA5}">
                      <a16:colId xmlns:a16="http://schemas.microsoft.com/office/drawing/2014/main" val="2904428862"/>
                    </a:ext>
                  </a:extLst>
                </a:gridCol>
              </a:tblGrid>
              <a:tr h="754380"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Klasické přenosy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(přímá detekce OOK 10 Gbps SFP)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DV-QKD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(WCP přenosy)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683215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algn="ctr"/>
                      <a:r>
                        <a:rPr lang="cs-CZ" b="1" noProof="1">
                          <a:solidFill>
                            <a:srgbClr val="0068A2"/>
                          </a:solidFill>
                        </a:rPr>
                        <a:t>Bezpečnost:</a:t>
                      </a: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7659956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352277"/>
                  </a:ext>
                </a:extLst>
              </a:tr>
              <a:tr h="1585429">
                <a:tc>
                  <a:txBody>
                    <a:bodyPr/>
                    <a:lstStyle/>
                    <a:p>
                      <a:pPr algn="ctr"/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350103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E3A27DA6-66EA-EF24-A2AE-90E6A5F67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B86E009-D8A3-645C-A7BA-5388F0AA6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59FA1D4-BE71-66B9-51AA-FC122A06E686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993079-B2A9-A948-960F-549F54F449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1847" y="3313875"/>
            <a:ext cx="7772400" cy="27194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36CEAE-0BE3-C858-2A65-BDAEB01694AB}"/>
              </a:ext>
            </a:extLst>
          </p:cNvPr>
          <p:cNvSpPr txBox="1"/>
          <p:nvPr/>
        </p:nvSpPr>
        <p:spPr>
          <a:xfrm>
            <a:off x="498908" y="4097867"/>
            <a:ext cx="3969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Odposlech lze udělat nepozorovaně.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91E8F3-EE83-909C-FC33-F9EB8C05CF83}"/>
              </a:ext>
            </a:extLst>
          </p:cNvPr>
          <p:cNvSpPr txBox="1"/>
          <p:nvPr/>
        </p:nvSpPr>
        <p:spPr>
          <a:xfrm>
            <a:off x="8092105" y="3959367"/>
            <a:ext cx="3296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Při znalosti symetrického klíče </a:t>
            </a:r>
            <a:br>
              <a:rPr lang="cs-CZ" noProof="1"/>
            </a:br>
            <a:r>
              <a:rPr lang="cs-CZ" noProof="1"/>
              <a:t>lze komunikaci dešifrovat.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8306D1-C92A-26A4-1607-2FF483667CA9}"/>
              </a:ext>
            </a:extLst>
          </p:cNvPr>
          <p:cNvSpPr txBox="1"/>
          <p:nvPr/>
        </p:nvSpPr>
        <p:spPr>
          <a:xfrm>
            <a:off x="8907700" y="4756365"/>
            <a:ext cx="2633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Store-now-decrypt-later</a:t>
            </a:r>
          </a:p>
        </p:txBody>
      </p:sp>
    </p:spTree>
    <p:extLst>
      <p:ext uri="{BB962C8B-B14F-4D97-AF65-F5344CB8AC3E}">
        <p14:creationId xmlns:p14="http://schemas.microsoft.com/office/powerpoint/2010/main" val="583076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637212-C5AE-F61F-9844-21B997A45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89BF26-0FB9-CE2F-A690-C333FAADF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Současná kryptografie</a:t>
            </a: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3AADC618-746E-D16F-0022-4F929C3D907B}"/>
              </a:ext>
            </a:extLst>
          </p:cNvPr>
          <p:cNvSpPr txBox="1">
            <a:spLocks/>
          </p:cNvSpPr>
          <p:nvPr/>
        </p:nvSpPr>
        <p:spPr>
          <a:xfrm>
            <a:off x="-428877" y="1466491"/>
            <a:ext cx="5073705" cy="4633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b="0" kern="1200">
                <a:solidFill>
                  <a:srgbClr val="0068A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noProof="1"/>
              <a:t>       Symetrická</a:t>
            </a:r>
            <a:r>
              <a:rPr lang="cs-CZ" b="1" noProof="1"/>
              <a:t> </a:t>
            </a:r>
            <a:r>
              <a:rPr lang="cs-CZ" noProof="1"/>
              <a:t>kryptografie</a:t>
            </a:r>
          </a:p>
          <a:p>
            <a:pPr lvl="2"/>
            <a:r>
              <a:rPr lang="cs-CZ" noProof="1"/>
              <a:t>sdílený </a:t>
            </a:r>
            <a:r>
              <a:rPr lang="cs-CZ" b="1" noProof="1"/>
              <a:t>náhodný</a:t>
            </a:r>
            <a:r>
              <a:rPr lang="cs-CZ" noProof="1"/>
              <a:t> klíč pro šifrování i dešifrování</a:t>
            </a:r>
          </a:p>
          <a:p>
            <a:pPr lvl="2"/>
            <a:r>
              <a:rPr lang="cs-CZ" noProof="1">
                <a:solidFill>
                  <a:schemeClr val="bg1"/>
                </a:solidFill>
              </a:rPr>
              <a:t>One-Time-Pad</a:t>
            </a:r>
            <a:r>
              <a:rPr lang="cs-CZ" b="1" noProof="1">
                <a:solidFill>
                  <a:schemeClr val="bg1"/>
                </a:solidFill>
              </a:rPr>
              <a:t> </a:t>
            </a:r>
            <a:r>
              <a:rPr lang="cs-CZ" noProof="1">
                <a:solidFill>
                  <a:schemeClr val="bg1"/>
                </a:solidFill>
              </a:rPr>
              <a:t>je jednorázová šifra</a:t>
            </a:r>
          </a:p>
          <a:p>
            <a:pPr lvl="3"/>
            <a:r>
              <a:rPr lang="cs-CZ" noProof="1">
                <a:solidFill>
                  <a:schemeClr val="bg1"/>
                </a:solidFill>
              </a:rPr>
              <a:t>V praxi nahrazena AES nebo ChaCha20</a:t>
            </a:r>
          </a:p>
          <a:p>
            <a:pPr lvl="1"/>
            <a:endParaRPr lang="cs-CZ" b="1" noProof="1"/>
          </a:p>
          <a:p>
            <a:pPr marL="457200" lvl="1" indent="0">
              <a:buNone/>
            </a:pPr>
            <a:endParaRPr lang="cs-CZ" noProof="1"/>
          </a:p>
          <a:p>
            <a:pPr lvl="1"/>
            <a:endParaRPr lang="cs-CZ" b="1" noProof="1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4917A3-2046-A9C1-34A6-87578D3A1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706" y="1870297"/>
            <a:ext cx="6606829" cy="414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68973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346E5-556E-0215-205C-2B1852E47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DDC9DA-7361-6864-6602-A690E81EA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495F996-ED98-7852-1DC1-D013E29DAA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0057050"/>
              </p:ext>
            </p:extLst>
          </p:nvPr>
        </p:nvGraphicFramePr>
        <p:xfrm>
          <a:off x="266700" y="1333500"/>
          <a:ext cx="11475720" cy="3695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376">
                  <a:extLst>
                    <a:ext uri="{9D8B030D-6E8A-4147-A177-3AD203B41FA5}">
                      <a16:colId xmlns:a16="http://schemas.microsoft.com/office/drawing/2014/main" val="2248016736"/>
                    </a:ext>
                  </a:extLst>
                </a:gridCol>
                <a:gridCol w="4712821">
                  <a:extLst>
                    <a:ext uri="{9D8B030D-6E8A-4147-A177-3AD203B41FA5}">
                      <a16:colId xmlns:a16="http://schemas.microsoft.com/office/drawing/2014/main" val="973145926"/>
                    </a:ext>
                  </a:extLst>
                </a:gridCol>
                <a:gridCol w="4296523">
                  <a:extLst>
                    <a:ext uri="{9D8B030D-6E8A-4147-A177-3AD203B41FA5}">
                      <a16:colId xmlns:a16="http://schemas.microsoft.com/office/drawing/2014/main" val="2904428862"/>
                    </a:ext>
                  </a:extLst>
                </a:gridCol>
              </a:tblGrid>
              <a:tr h="754380"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Klasické přenosy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(přímá detekce OOK 10 Gbps SFP)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DV-QKD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(WCP přenosy)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683215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algn="ctr"/>
                      <a:r>
                        <a:rPr lang="cs-CZ" b="1" noProof="1">
                          <a:solidFill>
                            <a:srgbClr val="0068A2"/>
                          </a:solidFill>
                        </a:rPr>
                        <a:t>Bezpečnost:</a:t>
                      </a: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5A5A5A"/>
                          </a:solidFill>
                        </a:rPr>
                        <a:t>Lze odposlechnout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7659956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352277"/>
                  </a:ext>
                </a:extLst>
              </a:tr>
              <a:tr h="1585429">
                <a:tc>
                  <a:txBody>
                    <a:bodyPr/>
                    <a:lstStyle/>
                    <a:p>
                      <a:pPr algn="ctr"/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350103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31C89D43-B0BD-1CE1-1C15-88373EBDE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3B5FE1E-5A7F-B9E1-DE11-3DF54F473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6101CC9-C7B7-E351-3780-5516F748E5DE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6A7A26-4D60-16B3-5B5C-CF88277B1D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1847" y="3313875"/>
            <a:ext cx="7772400" cy="27194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1165F9-1CD4-8941-1569-797C74128378}"/>
              </a:ext>
            </a:extLst>
          </p:cNvPr>
          <p:cNvSpPr txBox="1"/>
          <p:nvPr/>
        </p:nvSpPr>
        <p:spPr>
          <a:xfrm>
            <a:off x="498908" y="4097867"/>
            <a:ext cx="3969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Odposlech lze udělat nepozorovaně.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F4F339-9B36-DA11-1D9D-33DE789591EA}"/>
              </a:ext>
            </a:extLst>
          </p:cNvPr>
          <p:cNvSpPr txBox="1"/>
          <p:nvPr/>
        </p:nvSpPr>
        <p:spPr>
          <a:xfrm>
            <a:off x="8092105" y="3959367"/>
            <a:ext cx="3296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Při znalosti symetrického klíče </a:t>
            </a:r>
            <a:br>
              <a:rPr lang="cs-CZ" noProof="1"/>
            </a:br>
            <a:r>
              <a:rPr lang="cs-CZ" noProof="1"/>
              <a:t>lze komunikaci dešifrovat.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426561-0E7C-0395-AE81-1FB75CDD8742}"/>
              </a:ext>
            </a:extLst>
          </p:cNvPr>
          <p:cNvSpPr txBox="1"/>
          <p:nvPr/>
        </p:nvSpPr>
        <p:spPr>
          <a:xfrm>
            <a:off x="8907700" y="4756365"/>
            <a:ext cx="2633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Store-now-decrypt-later</a:t>
            </a:r>
          </a:p>
        </p:txBody>
      </p:sp>
    </p:spTree>
    <p:extLst>
      <p:ext uri="{BB962C8B-B14F-4D97-AF65-F5344CB8AC3E}">
        <p14:creationId xmlns:p14="http://schemas.microsoft.com/office/powerpoint/2010/main" val="33000238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BD325-8E35-1B23-C178-339E81527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B07BFA-BA5D-9FA7-537B-C4B57BA8C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D3A0826-9CEC-A5EE-2D7C-08DDCCCC6D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22333"/>
              </p:ext>
            </p:extLst>
          </p:nvPr>
        </p:nvGraphicFramePr>
        <p:xfrm>
          <a:off x="266700" y="1333500"/>
          <a:ext cx="11475720" cy="3695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376">
                  <a:extLst>
                    <a:ext uri="{9D8B030D-6E8A-4147-A177-3AD203B41FA5}">
                      <a16:colId xmlns:a16="http://schemas.microsoft.com/office/drawing/2014/main" val="2248016736"/>
                    </a:ext>
                  </a:extLst>
                </a:gridCol>
                <a:gridCol w="4712821">
                  <a:extLst>
                    <a:ext uri="{9D8B030D-6E8A-4147-A177-3AD203B41FA5}">
                      <a16:colId xmlns:a16="http://schemas.microsoft.com/office/drawing/2014/main" val="973145926"/>
                    </a:ext>
                  </a:extLst>
                </a:gridCol>
                <a:gridCol w="4296523">
                  <a:extLst>
                    <a:ext uri="{9D8B030D-6E8A-4147-A177-3AD203B41FA5}">
                      <a16:colId xmlns:a16="http://schemas.microsoft.com/office/drawing/2014/main" val="2904428862"/>
                    </a:ext>
                  </a:extLst>
                </a:gridCol>
              </a:tblGrid>
              <a:tr h="754380"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Klasické přenosy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(přímá detekce OOK 10 Gbps SFP)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DV-QKD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(WCP přenosy)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683215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algn="ctr"/>
                      <a:r>
                        <a:rPr lang="cs-CZ" b="1" noProof="1">
                          <a:solidFill>
                            <a:srgbClr val="0068A2"/>
                          </a:solidFill>
                        </a:rPr>
                        <a:t>Bezpečnost:</a:t>
                      </a: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noProof="1">
                          <a:solidFill>
                            <a:srgbClr val="5A5A5A"/>
                          </a:solidFill>
                        </a:rPr>
                        <a:t>Lze odposlechnout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7659956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352277"/>
                  </a:ext>
                </a:extLst>
              </a:tr>
              <a:tr h="1585429">
                <a:tc>
                  <a:txBody>
                    <a:bodyPr/>
                    <a:lstStyle/>
                    <a:p>
                      <a:pPr algn="ctr"/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350103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2DD758F0-CF77-24B9-1F6D-E252D4A85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952BEC0-BC23-B570-42B1-F97A13CDA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3155595-90B2-A785-F20D-4D828DD42067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964833-6E4E-EB58-49CC-E350171E7E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467" y="3313875"/>
            <a:ext cx="7772400" cy="271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7798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9239F-FBE8-946F-0FCC-4D1E45590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98A9B4-B7BD-9485-DEED-6670DF8F1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83F4998-CA50-089C-E476-7EB9F66F9A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553879"/>
              </p:ext>
            </p:extLst>
          </p:nvPr>
        </p:nvGraphicFramePr>
        <p:xfrm>
          <a:off x="266700" y="1333500"/>
          <a:ext cx="11475720" cy="3695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376">
                  <a:extLst>
                    <a:ext uri="{9D8B030D-6E8A-4147-A177-3AD203B41FA5}">
                      <a16:colId xmlns:a16="http://schemas.microsoft.com/office/drawing/2014/main" val="2248016736"/>
                    </a:ext>
                  </a:extLst>
                </a:gridCol>
                <a:gridCol w="4712821">
                  <a:extLst>
                    <a:ext uri="{9D8B030D-6E8A-4147-A177-3AD203B41FA5}">
                      <a16:colId xmlns:a16="http://schemas.microsoft.com/office/drawing/2014/main" val="973145926"/>
                    </a:ext>
                  </a:extLst>
                </a:gridCol>
                <a:gridCol w="4296523">
                  <a:extLst>
                    <a:ext uri="{9D8B030D-6E8A-4147-A177-3AD203B41FA5}">
                      <a16:colId xmlns:a16="http://schemas.microsoft.com/office/drawing/2014/main" val="2904428862"/>
                    </a:ext>
                  </a:extLst>
                </a:gridCol>
              </a:tblGrid>
              <a:tr h="754380"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Klasické přenosy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(přímá detekce OOK 10 Gbps SFP)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DV-QKD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(WCP přenosy)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683215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algn="ctr"/>
                      <a:r>
                        <a:rPr lang="cs-CZ" b="1" noProof="1">
                          <a:solidFill>
                            <a:srgbClr val="0068A2"/>
                          </a:solidFill>
                        </a:rPr>
                        <a:t>Bezpečnost:</a:t>
                      </a: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noProof="1">
                          <a:solidFill>
                            <a:srgbClr val="5A5A5A"/>
                          </a:solidFill>
                        </a:rPr>
                        <a:t>Lze odposlechnout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7659956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352277"/>
                  </a:ext>
                </a:extLst>
              </a:tr>
              <a:tr h="1585429">
                <a:tc>
                  <a:txBody>
                    <a:bodyPr/>
                    <a:lstStyle/>
                    <a:p>
                      <a:pPr algn="ctr"/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350103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4903903F-E1AB-1A11-11B3-AFE1A3770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B43C17F-093F-141C-2608-E2266A19F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0F0E5D-EB3F-AB25-9C51-B038AF78C313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AB4A36-0736-292D-E62E-7C480B0699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467" y="3313875"/>
            <a:ext cx="7772400" cy="27194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F73C7D-9F5B-B77A-11BC-18B534E0972E}"/>
              </a:ext>
            </a:extLst>
          </p:cNvPr>
          <p:cNvSpPr txBox="1"/>
          <p:nvPr/>
        </p:nvSpPr>
        <p:spPr>
          <a:xfrm>
            <a:off x="377628" y="3691231"/>
            <a:ext cx="4342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Komunikaci lze podvrhnout, pokud není </a:t>
            </a:r>
            <a:br>
              <a:rPr lang="cs-CZ" noProof="1"/>
            </a:br>
            <a:r>
              <a:rPr lang="cs-CZ" noProof="1"/>
              <a:t>správně zajištěna autentizace protistran.</a:t>
            </a:r>
          </a:p>
        </p:txBody>
      </p:sp>
    </p:spTree>
    <p:extLst>
      <p:ext uri="{BB962C8B-B14F-4D97-AF65-F5344CB8AC3E}">
        <p14:creationId xmlns:p14="http://schemas.microsoft.com/office/powerpoint/2010/main" val="244432281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608D0-7D96-CBDC-9DC1-85112D81F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13DC3C-010E-6029-83A0-8D6BA8AC2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55779BE-9AB3-9C61-7650-DDAF163C1263}"/>
              </a:ext>
            </a:extLst>
          </p:cNvPr>
          <p:cNvGraphicFramePr>
            <a:graphicFrameLocks noGrp="1"/>
          </p:cNvGraphicFramePr>
          <p:nvPr/>
        </p:nvGraphicFramePr>
        <p:xfrm>
          <a:off x="266700" y="1333500"/>
          <a:ext cx="11475720" cy="3695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376">
                  <a:extLst>
                    <a:ext uri="{9D8B030D-6E8A-4147-A177-3AD203B41FA5}">
                      <a16:colId xmlns:a16="http://schemas.microsoft.com/office/drawing/2014/main" val="2248016736"/>
                    </a:ext>
                  </a:extLst>
                </a:gridCol>
                <a:gridCol w="4712821">
                  <a:extLst>
                    <a:ext uri="{9D8B030D-6E8A-4147-A177-3AD203B41FA5}">
                      <a16:colId xmlns:a16="http://schemas.microsoft.com/office/drawing/2014/main" val="973145926"/>
                    </a:ext>
                  </a:extLst>
                </a:gridCol>
                <a:gridCol w="4296523">
                  <a:extLst>
                    <a:ext uri="{9D8B030D-6E8A-4147-A177-3AD203B41FA5}">
                      <a16:colId xmlns:a16="http://schemas.microsoft.com/office/drawing/2014/main" val="2904428862"/>
                    </a:ext>
                  </a:extLst>
                </a:gridCol>
              </a:tblGrid>
              <a:tr h="754380"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Klasické přenosy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(přímá detekce OOK 10 Gbps SFP)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DV-QKD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(WCP přenosy)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683215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algn="ctr"/>
                      <a:r>
                        <a:rPr lang="cs-CZ" b="1" noProof="1">
                          <a:solidFill>
                            <a:srgbClr val="0068A2"/>
                          </a:solidFill>
                        </a:rPr>
                        <a:t>Bezpečnost:</a:t>
                      </a: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noProof="1">
                          <a:solidFill>
                            <a:srgbClr val="5A5A5A"/>
                          </a:solidFill>
                        </a:rPr>
                        <a:t>Lze odposlechnout / podvrhnout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7659956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352277"/>
                  </a:ext>
                </a:extLst>
              </a:tr>
              <a:tr h="1585429">
                <a:tc>
                  <a:txBody>
                    <a:bodyPr/>
                    <a:lstStyle/>
                    <a:p>
                      <a:pPr algn="ctr"/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350103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0031099A-FD5C-708B-8D82-E04FB411B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17ABD15-FAD2-70CC-E5E4-0B0C6733B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2AB4687-9835-2203-B0B5-0B64E497B960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4B1B9A-C4ED-E2EF-1374-5F0C6276F3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467" y="3313875"/>
            <a:ext cx="7772400" cy="27194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0F6979-2441-D88B-EC80-3A0AFA0F1B43}"/>
              </a:ext>
            </a:extLst>
          </p:cNvPr>
          <p:cNvSpPr txBox="1"/>
          <p:nvPr/>
        </p:nvSpPr>
        <p:spPr>
          <a:xfrm>
            <a:off x="377628" y="3691231"/>
            <a:ext cx="4342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Komunikaci lze podvrhnout, pokud není </a:t>
            </a:r>
            <a:br>
              <a:rPr lang="cs-CZ" noProof="1"/>
            </a:br>
            <a:r>
              <a:rPr lang="cs-CZ" noProof="1"/>
              <a:t>správně zajištěna autentizace protistran.</a:t>
            </a:r>
          </a:p>
        </p:txBody>
      </p:sp>
    </p:spTree>
    <p:extLst>
      <p:ext uri="{BB962C8B-B14F-4D97-AF65-F5344CB8AC3E}">
        <p14:creationId xmlns:p14="http://schemas.microsoft.com/office/powerpoint/2010/main" val="30899841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5CFDC3-DF55-9374-3BB2-BC9118F9D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40C13E-E738-E878-12F1-7C8EC6213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ADE7111-8F17-DF99-56C9-33BFE16036BC}"/>
              </a:ext>
            </a:extLst>
          </p:cNvPr>
          <p:cNvGraphicFramePr>
            <a:graphicFrameLocks noGrp="1"/>
          </p:cNvGraphicFramePr>
          <p:nvPr/>
        </p:nvGraphicFramePr>
        <p:xfrm>
          <a:off x="266700" y="1333500"/>
          <a:ext cx="11475720" cy="3695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376">
                  <a:extLst>
                    <a:ext uri="{9D8B030D-6E8A-4147-A177-3AD203B41FA5}">
                      <a16:colId xmlns:a16="http://schemas.microsoft.com/office/drawing/2014/main" val="2248016736"/>
                    </a:ext>
                  </a:extLst>
                </a:gridCol>
                <a:gridCol w="4712821">
                  <a:extLst>
                    <a:ext uri="{9D8B030D-6E8A-4147-A177-3AD203B41FA5}">
                      <a16:colId xmlns:a16="http://schemas.microsoft.com/office/drawing/2014/main" val="973145926"/>
                    </a:ext>
                  </a:extLst>
                </a:gridCol>
                <a:gridCol w="4296523">
                  <a:extLst>
                    <a:ext uri="{9D8B030D-6E8A-4147-A177-3AD203B41FA5}">
                      <a16:colId xmlns:a16="http://schemas.microsoft.com/office/drawing/2014/main" val="2904428862"/>
                    </a:ext>
                  </a:extLst>
                </a:gridCol>
              </a:tblGrid>
              <a:tr h="754380"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Klasické přenosy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(přímá detekce OOK 10 Gbps SFP)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DV-QKD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(WCP přenosy)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683215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algn="ctr"/>
                      <a:r>
                        <a:rPr lang="cs-CZ" b="1" noProof="1">
                          <a:solidFill>
                            <a:srgbClr val="0068A2"/>
                          </a:solidFill>
                        </a:rPr>
                        <a:t>Bezpečnost:</a:t>
                      </a: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noProof="1">
                          <a:solidFill>
                            <a:srgbClr val="5A5A5A"/>
                          </a:solidFill>
                        </a:rPr>
                        <a:t>Lze odposlechnout / podvrhnout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7659956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352277"/>
                  </a:ext>
                </a:extLst>
              </a:tr>
              <a:tr h="1585429">
                <a:tc>
                  <a:txBody>
                    <a:bodyPr/>
                    <a:lstStyle/>
                    <a:p>
                      <a:pPr algn="ctr"/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350103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225A57FE-285E-A64A-51B4-D245AA311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238692A-8FA6-271A-B24F-412A995DF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4495980-995A-6F7B-33E1-193CF1E78603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E0564D-D0F8-9AE3-1483-F55972A0D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467" y="3313875"/>
            <a:ext cx="7772400" cy="27194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541C15-7797-3C14-E6A8-2015C2C152A4}"/>
              </a:ext>
            </a:extLst>
          </p:cNvPr>
          <p:cNvSpPr txBox="1"/>
          <p:nvPr/>
        </p:nvSpPr>
        <p:spPr>
          <a:xfrm>
            <a:off x="377628" y="3691231"/>
            <a:ext cx="4342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Komunikaci lze podvrhnout, pokud není </a:t>
            </a:r>
            <a:br>
              <a:rPr lang="cs-CZ" noProof="1"/>
            </a:br>
            <a:r>
              <a:rPr lang="cs-CZ" noProof="1"/>
              <a:t>správně zajištěna autentizace protistran.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C51DF5-0B6C-C425-8551-168B029B1E53}"/>
              </a:ext>
            </a:extLst>
          </p:cNvPr>
          <p:cNvSpPr txBox="1"/>
          <p:nvPr/>
        </p:nvSpPr>
        <p:spPr>
          <a:xfrm>
            <a:off x="7317801" y="2990709"/>
            <a:ext cx="5262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noProof="1"/>
              <a:t>U QKD je autentizace také nutná, proto jsou předuložené klíče v QKD boxech od výrobce.</a:t>
            </a:r>
          </a:p>
        </p:txBody>
      </p:sp>
    </p:spTree>
    <p:extLst>
      <p:ext uri="{BB962C8B-B14F-4D97-AF65-F5344CB8AC3E}">
        <p14:creationId xmlns:p14="http://schemas.microsoft.com/office/powerpoint/2010/main" val="205496587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8C89C-D5EC-1338-D013-C4C5AA745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46DDA5-726D-FAF6-9187-DF54A24EA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BCD1DA2-3FD0-1C76-82EB-0F02F82F64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7937035"/>
              </p:ext>
            </p:extLst>
          </p:nvPr>
        </p:nvGraphicFramePr>
        <p:xfrm>
          <a:off x="266700" y="1333500"/>
          <a:ext cx="11475720" cy="3695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376">
                  <a:extLst>
                    <a:ext uri="{9D8B030D-6E8A-4147-A177-3AD203B41FA5}">
                      <a16:colId xmlns:a16="http://schemas.microsoft.com/office/drawing/2014/main" val="2248016736"/>
                    </a:ext>
                  </a:extLst>
                </a:gridCol>
                <a:gridCol w="4712821">
                  <a:extLst>
                    <a:ext uri="{9D8B030D-6E8A-4147-A177-3AD203B41FA5}">
                      <a16:colId xmlns:a16="http://schemas.microsoft.com/office/drawing/2014/main" val="973145926"/>
                    </a:ext>
                  </a:extLst>
                </a:gridCol>
                <a:gridCol w="4296523">
                  <a:extLst>
                    <a:ext uri="{9D8B030D-6E8A-4147-A177-3AD203B41FA5}">
                      <a16:colId xmlns:a16="http://schemas.microsoft.com/office/drawing/2014/main" val="2904428862"/>
                    </a:ext>
                  </a:extLst>
                </a:gridCol>
              </a:tblGrid>
              <a:tr h="754380"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Klasické přenosy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(přímá detekce OOK 10 Gbps SFP)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DV-QKD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(WCP přenosy)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683215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algn="ctr"/>
                      <a:r>
                        <a:rPr lang="cs-CZ" b="1" noProof="1">
                          <a:solidFill>
                            <a:srgbClr val="0068A2"/>
                          </a:solidFill>
                        </a:rPr>
                        <a:t>Bezpečnost:</a:t>
                      </a: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noProof="1">
                          <a:solidFill>
                            <a:srgbClr val="5A5A5A"/>
                          </a:solidFill>
                        </a:rPr>
                        <a:t>Lze odposlechnout / podvrhnout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659956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352277"/>
                  </a:ext>
                </a:extLst>
              </a:tr>
              <a:tr h="1585429">
                <a:tc>
                  <a:txBody>
                    <a:bodyPr/>
                    <a:lstStyle/>
                    <a:p>
                      <a:pPr algn="ctr"/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350103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507CD62B-5087-BA9E-E432-169AA6BA7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D35D9A3-01E6-F0E6-E8D6-717D152ED2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9E2F74F-E153-5F3A-B681-0707DF45EECD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EC4A34-EEFC-D19C-10A9-8DAC43E25C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9610" y="3313875"/>
            <a:ext cx="7772400" cy="2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3374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B2FDDD-2AB0-4D6C-8EF9-B8CD18C19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AA60A0-96AB-7956-2BE0-753D685A2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9001E4D-E551-D239-D612-99BEC2389233}"/>
              </a:ext>
            </a:extLst>
          </p:cNvPr>
          <p:cNvGraphicFramePr>
            <a:graphicFrameLocks noGrp="1"/>
          </p:cNvGraphicFramePr>
          <p:nvPr/>
        </p:nvGraphicFramePr>
        <p:xfrm>
          <a:off x="266700" y="1333500"/>
          <a:ext cx="11475720" cy="3695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376">
                  <a:extLst>
                    <a:ext uri="{9D8B030D-6E8A-4147-A177-3AD203B41FA5}">
                      <a16:colId xmlns:a16="http://schemas.microsoft.com/office/drawing/2014/main" val="2248016736"/>
                    </a:ext>
                  </a:extLst>
                </a:gridCol>
                <a:gridCol w="4712821">
                  <a:extLst>
                    <a:ext uri="{9D8B030D-6E8A-4147-A177-3AD203B41FA5}">
                      <a16:colId xmlns:a16="http://schemas.microsoft.com/office/drawing/2014/main" val="973145926"/>
                    </a:ext>
                  </a:extLst>
                </a:gridCol>
                <a:gridCol w="4296523">
                  <a:extLst>
                    <a:ext uri="{9D8B030D-6E8A-4147-A177-3AD203B41FA5}">
                      <a16:colId xmlns:a16="http://schemas.microsoft.com/office/drawing/2014/main" val="2904428862"/>
                    </a:ext>
                  </a:extLst>
                </a:gridCol>
              </a:tblGrid>
              <a:tr h="754380"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Klasické přenosy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(přímá detekce OOK 10 Gbps SFP)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DV-QKD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(WCP přenosy)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683215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algn="ctr"/>
                      <a:r>
                        <a:rPr lang="cs-CZ" b="1" noProof="1">
                          <a:solidFill>
                            <a:srgbClr val="0068A2"/>
                          </a:solidFill>
                        </a:rPr>
                        <a:t>Bezpečnost:</a:t>
                      </a: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noProof="1">
                          <a:solidFill>
                            <a:srgbClr val="5A5A5A"/>
                          </a:solidFill>
                        </a:rPr>
                        <a:t>Lze odposlechnout / podvrhnout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659956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352277"/>
                  </a:ext>
                </a:extLst>
              </a:tr>
              <a:tr h="1585429">
                <a:tc>
                  <a:txBody>
                    <a:bodyPr/>
                    <a:lstStyle/>
                    <a:p>
                      <a:pPr algn="ctr"/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350103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67F930DB-02D5-35F7-0037-F9A9B121A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D5B7FF4-0A11-FBBA-39E9-A3188B8A75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88DF04F-5F19-7ABB-6482-9FB6F722FCA9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D47560-C67D-7C34-205C-F4C56FFF3C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9610" y="3313875"/>
            <a:ext cx="7772400" cy="2753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BA6756-D3D3-3F18-DE8C-CF5C59016654}"/>
              </a:ext>
            </a:extLst>
          </p:cNvPr>
          <p:cNvSpPr txBox="1"/>
          <p:nvPr/>
        </p:nvSpPr>
        <p:spPr>
          <a:xfrm>
            <a:off x="709129" y="3883592"/>
            <a:ext cx="36798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Odposlech pouze přináší ztráty.</a:t>
            </a:r>
            <a:br>
              <a:rPr lang="cs-CZ" noProof="1"/>
            </a:br>
            <a:r>
              <a:rPr lang="cs-CZ" noProof="1"/>
              <a:t>	Neužitečné pro útočníka.</a:t>
            </a:r>
          </a:p>
        </p:txBody>
      </p:sp>
    </p:spTree>
    <p:extLst>
      <p:ext uri="{BB962C8B-B14F-4D97-AF65-F5344CB8AC3E}">
        <p14:creationId xmlns:p14="http://schemas.microsoft.com/office/powerpoint/2010/main" val="168720510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D3E31-AA08-A71C-630C-1EB4EF667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7D45EF-03CB-011F-BD58-6B2A0352F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E768687-2DC5-C525-505E-9605D13305D0}"/>
              </a:ext>
            </a:extLst>
          </p:cNvPr>
          <p:cNvGraphicFramePr>
            <a:graphicFrameLocks noGrp="1"/>
          </p:cNvGraphicFramePr>
          <p:nvPr/>
        </p:nvGraphicFramePr>
        <p:xfrm>
          <a:off x="266700" y="1333500"/>
          <a:ext cx="11475720" cy="3695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376">
                  <a:extLst>
                    <a:ext uri="{9D8B030D-6E8A-4147-A177-3AD203B41FA5}">
                      <a16:colId xmlns:a16="http://schemas.microsoft.com/office/drawing/2014/main" val="2248016736"/>
                    </a:ext>
                  </a:extLst>
                </a:gridCol>
                <a:gridCol w="4712821">
                  <a:extLst>
                    <a:ext uri="{9D8B030D-6E8A-4147-A177-3AD203B41FA5}">
                      <a16:colId xmlns:a16="http://schemas.microsoft.com/office/drawing/2014/main" val="973145926"/>
                    </a:ext>
                  </a:extLst>
                </a:gridCol>
                <a:gridCol w="4296523">
                  <a:extLst>
                    <a:ext uri="{9D8B030D-6E8A-4147-A177-3AD203B41FA5}">
                      <a16:colId xmlns:a16="http://schemas.microsoft.com/office/drawing/2014/main" val="2904428862"/>
                    </a:ext>
                  </a:extLst>
                </a:gridCol>
              </a:tblGrid>
              <a:tr h="754380"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Klasické přenosy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(přímá detekce OOK 10 Gbps SFP)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DV-QKD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(WCP přenosy)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683215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algn="ctr"/>
                      <a:r>
                        <a:rPr lang="cs-CZ" b="1" noProof="1">
                          <a:solidFill>
                            <a:srgbClr val="0068A2"/>
                          </a:solidFill>
                        </a:rPr>
                        <a:t>Bezpečnost:</a:t>
                      </a: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noProof="1">
                          <a:solidFill>
                            <a:srgbClr val="5A5A5A"/>
                          </a:solidFill>
                        </a:rPr>
                        <a:t>Lze odposlechnout / podvrhnout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659956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352277"/>
                  </a:ext>
                </a:extLst>
              </a:tr>
              <a:tr h="1585429">
                <a:tc>
                  <a:txBody>
                    <a:bodyPr/>
                    <a:lstStyle/>
                    <a:p>
                      <a:pPr algn="ctr"/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350103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25407204-7A7A-6076-7D05-E3FA990E9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264A978-1967-95C3-583F-4B7969E4A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0490D75-5720-7707-35ED-A18A4A775552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CE6737-5C2C-7A93-A97E-6F2AD67EEF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9610" y="3313875"/>
            <a:ext cx="7772400" cy="2753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DACB32-FE75-7A43-C0CF-118D23D8F6BD}"/>
              </a:ext>
            </a:extLst>
          </p:cNvPr>
          <p:cNvSpPr txBox="1"/>
          <p:nvPr/>
        </p:nvSpPr>
        <p:spPr>
          <a:xfrm>
            <a:off x="709129" y="3883592"/>
            <a:ext cx="36798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Odposlech pouze přináší ztráty.</a:t>
            </a:r>
            <a:br>
              <a:rPr lang="cs-CZ" noProof="1"/>
            </a:br>
            <a:r>
              <a:rPr lang="cs-CZ" noProof="1"/>
              <a:t>	Neužitečné pro útočníka.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C66637-C462-F3C9-2E6C-4385B0398D58}"/>
              </a:ext>
            </a:extLst>
          </p:cNvPr>
          <p:cNvSpPr txBox="1"/>
          <p:nvPr/>
        </p:nvSpPr>
        <p:spPr>
          <a:xfrm>
            <a:off x="6982156" y="2996550"/>
            <a:ext cx="3469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noProof="1"/>
              <a:t>Neplatí pro více-fotonové stavy!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A77BEB-AB15-DD64-5421-3455730276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699" y="3472954"/>
            <a:ext cx="6368202" cy="26024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F9B041-FA23-1A4F-B62E-CE5C11B93E1F}"/>
              </a:ext>
            </a:extLst>
          </p:cNvPr>
          <p:cNvSpPr txBox="1"/>
          <p:nvPr/>
        </p:nvSpPr>
        <p:spPr>
          <a:xfrm>
            <a:off x="8412860" y="4353942"/>
            <a:ext cx="365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noProof="1"/>
              <a:t>Nebezpečné více-fotonové stavy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CBEC4EB-06AB-3D7C-5080-C62417B77CF6}"/>
                  </a:ext>
                </a:extLst>
              </p14:cNvPr>
              <p14:cNvContentPartPr/>
              <p14:nvPr/>
            </p14:nvContentPartPr>
            <p14:xfrm>
              <a:off x="8668049" y="4738013"/>
              <a:ext cx="182160" cy="2725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CBEC4EB-06AB-3D7C-5080-C62417B77CF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661929" y="4731893"/>
                <a:ext cx="194400" cy="284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46EAF750-3342-A24D-2E30-82B4D6A26F9A}"/>
              </a:ext>
            </a:extLst>
          </p:cNvPr>
          <p:cNvGrpSpPr/>
          <p:nvPr/>
        </p:nvGrpSpPr>
        <p:grpSpPr>
          <a:xfrm>
            <a:off x="8400523" y="4912499"/>
            <a:ext cx="417513" cy="447011"/>
            <a:chOff x="4041027" y="4906853"/>
            <a:chExt cx="662400" cy="709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24B0A5A9-AFD1-FE01-7B65-BBA8FEBC1096}"/>
                    </a:ext>
                  </a:extLst>
                </p14:cNvPr>
                <p14:cNvContentPartPr/>
                <p14:nvPr/>
              </p14:nvContentPartPr>
              <p14:xfrm>
                <a:off x="4041027" y="4906853"/>
                <a:ext cx="662400" cy="7092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4B0A5A9-AFD1-FE01-7B65-BBA8FEBC109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031319" y="4897146"/>
                  <a:ext cx="681815" cy="72861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3DF8803-0E1E-2EB7-2399-C425EEAC7E94}"/>
                    </a:ext>
                  </a:extLst>
                </p14:cNvPr>
                <p14:cNvContentPartPr/>
                <p14:nvPr/>
              </p14:nvContentPartPr>
              <p14:xfrm>
                <a:off x="4424067" y="5048333"/>
                <a:ext cx="41400" cy="507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3DF8803-0E1E-2EB7-2399-C425EEAC7E94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414426" y="5038637"/>
                  <a:ext cx="60682" cy="70151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53906922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769CA-67C5-A40F-70E1-9DACF6EC5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7CC303-EBDC-DC60-F547-765A434A8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2AC0B9E-5925-A0FB-4B7B-6AD8CE78F1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541673"/>
              </p:ext>
            </p:extLst>
          </p:nvPr>
        </p:nvGraphicFramePr>
        <p:xfrm>
          <a:off x="266700" y="1333500"/>
          <a:ext cx="11475720" cy="3695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376">
                  <a:extLst>
                    <a:ext uri="{9D8B030D-6E8A-4147-A177-3AD203B41FA5}">
                      <a16:colId xmlns:a16="http://schemas.microsoft.com/office/drawing/2014/main" val="2248016736"/>
                    </a:ext>
                  </a:extLst>
                </a:gridCol>
                <a:gridCol w="4712821">
                  <a:extLst>
                    <a:ext uri="{9D8B030D-6E8A-4147-A177-3AD203B41FA5}">
                      <a16:colId xmlns:a16="http://schemas.microsoft.com/office/drawing/2014/main" val="973145926"/>
                    </a:ext>
                  </a:extLst>
                </a:gridCol>
                <a:gridCol w="4296523">
                  <a:extLst>
                    <a:ext uri="{9D8B030D-6E8A-4147-A177-3AD203B41FA5}">
                      <a16:colId xmlns:a16="http://schemas.microsoft.com/office/drawing/2014/main" val="2904428862"/>
                    </a:ext>
                  </a:extLst>
                </a:gridCol>
              </a:tblGrid>
              <a:tr h="754380"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Klasické přenosy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(přímá detekce OOK 10 Gbps SFP)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DV-QKD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(WCP přenosy)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683215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algn="ctr"/>
                      <a:r>
                        <a:rPr lang="cs-CZ" b="1" noProof="1">
                          <a:solidFill>
                            <a:srgbClr val="0068A2"/>
                          </a:solidFill>
                        </a:rPr>
                        <a:t>Bezpečnost:</a:t>
                      </a: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noProof="1">
                          <a:solidFill>
                            <a:srgbClr val="5A5A5A"/>
                          </a:solidFill>
                        </a:rPr>
                        <a:t>Lze odposlechnout / podvrhnout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659956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352277"/>
                  </a:ext>
                </a:extLst>
              </a:tr>
              <a:tr h="1585429">
                <a:tc>
                  <a:txBody>
                    <a:bodyPr/>
                    <a:lstStyle/>
                    <a:p>
                      <a:pPr algn="ctr"/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350103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98C0B645-371B-4932-B676-000BD5FC3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D3D4903-F8E6-9EA6-0B3F-EFF137183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F851AA9-AA8F-FC27-B74A-0628525EBD82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87E0CB-6CAB-6B3A-9B3E-E921B57B9D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9067" y="3313875"/>
            <a:ext cx="7772400" cy="27531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137E6B0-2080-88B1-BF83-C8D89C8EF5A4}"/>
              </a:ext>
            </a:extLst>
          </p:cNvPr>
          <p:cNvSpPr/>
          <p:nvPr/>
        </p:nvSpPr>
        <p:spPr>
          <a:xfrm>
            <a:off x="6270171" y="4868091"/>
            <a:ext cx="1236618" cy="28738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7599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22DCC-C5A2-C9E0-758F-E434CF6A3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45CEDD-608D-862A-7FA1-A80AFEE54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FBF7EC3-9F18-C6AC-24A5-DC61AE970D61}"/>
              </a:ext>
            </a:extLst>
          </p:cNvPr>
          <p:cNvGraphicFramePr>
            <a:graphicFrameLocks noGrp="1"/>
          </p:cNvGraphicFramePr>
          <p:nvPr/>
        </p:nvGraphicFramePr>
        <p:xfrm>
          <a:off x="266700" y="1333500"/>
          <a:ext cx="11475720" cy="3695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376">
                  <a:extLst>
                    <a:ext uri="{9D8B030D-6E8A-4147-A177-3AD203B41FA5}">
                      <a16:colId xmlns:a16="http://schemas.microsoft.com/office/drawing/2014/main" val="2248016736"/>
                    </a:ext>
                  </a:extLst>
                </a:gridCol>
                <a:gridCol w="4712821">
                  <a:extLst>
                    <a:ext uri="{9D8B030D-6E8A-4147-A177-3AD203B41FA5}">
                      <a16:colId xmlns:a16="http://schemas.microsoft.com/office/drawing/2014/main" val="973145926"/>
                    </a:ext>
                  </a:extLst>
                </a:gridCol>
                <a:gridCol w="4296523">
                  <a:extLst>
                    <a:ext uri="{9D8B030D-6E8A-4147-A177-3AD203B41FA5}">
                      <a16:colId xmlns:a16="http://schemas.microsoft.com/office/drawing/2014/main" val="2904428862"/>
                    </a:ext>
                  </a:extLst>
                </a:gridCol>
              </a:tblGrid>
              <a:tr h="754380"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Klasické přenosy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(přímá detekce OOK 10 Gbps SFP)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DV-QKD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(WCP přenosy)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683215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algn="ctr"/>
                      <a:r>
                        <a:rPr lang="cs-CZ" b="1" noProof="1">
                          <a:solidFill>
                            <a:srgbClr val="0068A2"/>
                          </a:solidFill>
                        </a:rPr>
                        <a:t>Bezpečnost:</a:t>
                      </a: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noProof="1">
                          <a:solidFill>
                            <a:srgbClr val="5A5A5A"/>
                          </a:solidFill>
                        </a:rPr>
                        <a:t>Lze odposlechnout / podvrhnout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659956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352277"/>
                  </a:ext>
                </a:extLst>
              </a:tr>
              <a:tr h="1585429">
                <a:tc>
                  <a:txBody>
                    <a:bodyPr/>
                    <a:lstStyle/>
                    <a:p>
                      <a:pPr algn="ctr"/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350103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1D385758-EE6F-EDE4-FD9F-7C350926B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478875F-4D0C-14F2-0E89-AE088513AE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527E880-1F5C-6F4F-D7E5-C3A896AAA8E0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F3C74C-DAD3-898E-4625-7793560775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9067" y="3313875"/>
            <a:ext cx="7772400" cy="27531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2B6FBB-23A6-A804-7F34-9D616BA425EB}"/>
              </a:ext>
            </a:extLst>
          </p:cNvPr>
          <p:cNvSpPr/>
          <p:nvPr/>
        </p:nvSpPr>
        <p:spPr>
          <a:xfrm>
            <a:off x="6270171" y="4868091"/>
            <a:ext cx="1236618" cy="28738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ACFF5F-61B3-238C-93C2-83ACDBB2D05D}"/>
              </a:ext>
            </a:extLst>
          </p:cNvPr>
          <p:cNvSpPr txBox="1"/>
          <p:nvPr/>
        </p:nvSpPr>
        <p:spPr>
          <a:xfrm>
            <a:off x="315499" y="3507959"/>
            <a:ext cx="480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Podvržení nelze provést bez zanechání stopy.</a:t>
            </a:r>
          </a:p>
        </p:txBody>
      </p:sp>
    </p:spTree>
    <p:extLst>
      <p:ext uri="{BB962C8B-B14F-4D97-AF65-F5344CB8AC3E}">
        <p14:creationId xmlns:p14="http://schemas.microsoft.com/office/powerpoint/2010/main" val="1932195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02ABD-4D37-506C-6E47-14DCCA676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0DD7EF-ACB7-C027-7A52-6293AAE47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Současná kryptografie</a:t>
            </a: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5885ACD7-F0C5-36B1-DCF9-9A8340B40827}"/>
              </a:ext>
            </a:extLst>
          </p:cNvPr>
          <p:cNvSpPr txBox="1">
            <a:spLocks/>
          </p:cNvSpPr>
          <p:nvPr/>
        </p:nvSpPr>
        <p:spPr>
          <a:xfrm>
            <a:off x="-428877" y="1466491"/>
            <a:ext cx="5073705" cy="4633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b="0" kern="1200">
                <a:solidFill>
                  <a:srgbClr val="0068A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noProof="1"/>
              <a:t>       Symetrická</a:t>
            </a:r>
            <a:r>
              <a:rPr lang="cs-CZ" b="1" noProof="1"/>
              <a:t> </a:t>
            </a:r>
            <a:r>
              <a:rPr lang="cs-CZ" noProof="1"/>
              <a:t>kryptografie</a:t>
            </a:r>
          </a:p>
          <a:p>
            <a:pPr lvl="2"/>
            <a:r>
              <a:rPr lang="cs-CZ" noProof="1"/>
              <a:t>sdílený </a:t>
            </a:r>
            <a:r>
              <a:rPr lang="cs-CZ" b="1" noProof="1"/>
              <a:t>náhodný</a:t>
            </a:r>
            <a:r>
              <a:rPr lang="cs-CZ" noProof="1"/>
              <a:t> klíč pro šifrování i dešifrování</a:t>
            </a:r>
          </a:p>
          <a:p>
            <a:pPr lvl="2"/>
            <a:r>
              <a:rPr lang="cs-CZ" noProof="1"/>
              <a:t>bezpečnost stojí na utajení a </a:t>
            </a:r>
            <a:r>
              <a:rPr lang="cs-CZ" b="1" noProof="1"/>
              <a:t>bezpečném sdílení klíče</a:t>
            </a:r>
          </a:p>
          <a:p>
            <a:pPr lvl="2"/>
            <a:r>
              <a:rPr lang="cs-CZ" noProof="1">
                <a:solidFill>
                  <a:schemeClr val="bg1"/>
                </a:solidFill>
              </a:rPr>
              <a:t>One-Time-Pad</a:t>
            </a:r>
            <a:r>
              <a:rPr lang="cs-CZ" b="1" noProof="1">
                <a:solidFill>
                  <a:schemeClr val="bg1"/>
                </a:solidFill>
              </a:rPr>
              <a:t> </a:t>
            </a:r>
            <a:r>
              <a:rPr lang="cs-CZ" noProof="1">
                <a:solidFill>
                  <a:schemeClr val="bg1"/>
                </a:solidFill>
              </a:rPr>
              <a:t>je jednorázová šifra</a:t>
            </a:r>
          </a:p>
          <a:p>
            <a:pPr lvl="3"/>
            <a:r>
              <a:rPr lang="cs-CZ" noProof="1">
                <a:solidFill>
                  <a:schemeClr val="bg1"/>
                </a:solidFill>
              </a:rPr>
              <a:t>V praxi nahrazena AES nebo ChaCha20</a:t>
            </a:r>
          </a:p>
          <a:p>
            <a:pPr lvl="1"/>
            <a:endParaRPr lang="cs-CZ" b="1" noProof="1"/>
          </a:p>
          <a:p>
            <a:pPr marL="457200" lvl="1" indent="0">
              <a:buNone/>
            </a:pPr>
            <a:endParaRPr lang="cs-CZ" noProof="1"/>
          </a:p>
          <a:p>
            <a:pPr lvl="1"/>
            <a:endParaRPr lang="cs-CZ" b="1" noProof="1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2F6E3F-9D00-FEF0-A508-A74728D01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706" y="1870297"/>
            <a:ext cx="6606829" cy="414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42780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675D7-6EBF-A95F-AB8C-0DB3E0D1F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337597-8045-74C2-CD9E-2207245FE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7D64F7B-AF68-8E4F-06FE-215CE2322BCA}"/>
              </a:ext>
            </a:extLst>
          </p:cNvPr>
          <p:cNvGraphicFramePr>
            <a:graphicFrameLocks noGrp="1"/>
          </p:cNvGraphicFramePr>
          <p:nvPr/>
        </p:nvGraphicFramePr>
        <p:xfrm>
          <a:off x="266700" y="1333500"/>
          <a:ext cx="11475720" cy="3695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376">
                  <a:extLst>
                    <a:ext uri="{9D8B030D-6E8A-4147-A177-3AD203B41FA5}">
                      <a16:colId xmlns:a16="http://schemas.microsoft.com/office/drawing/2014/main" val="2248016736"/>
                    </a:ext>
                  </a:extLst>
                </a:gridCol>
                <a:gridCol w="4712821">
                  <a:extLst>
                    <a:ext uri="{9D8B030D-6E8A-4147-A177-3AD203B41FA5}">
                      <a16:colId xmlns:a16="http://schemas.microsoft.com/office/drawing/2014/main" val="973145926"/>
                    </a:ext>
                  </a:extLst>
                </a:gridCol>
                <a:gridCol w="4296523">
                  <a:extLst>
                    <a:ext uri="{9D8B030D-6E8A-4147-A177-3AD203B41FA5}">
                      <a16:colId xmlns:a16="http://schemas.microsoft.com/office/drawing/2014/main" val="2904428862"/>
                    </a:ext>
                  </a:extLst>
                </a:gridCol>
              </a:tblGrid>
              <a:tr h="754380"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Klasické přenosy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(přímá detekce OOK 10 Gbps SFP)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DV-QKD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(WCP přenosy)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683215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algn="ctr"/>
                      <a:r>
                        <a:rPr lang="cs-CZ" b="1" noProof="1">
                          <a:solidFill>
                            <a:srgbClr val="0068A2"/>
                          </a:solidFill>
                        </a:rPr>
                        <a:t>Bezpečnost:</a:t>
                      </a: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noProof="1">
                          <a:solidFill>
                            <a:srgbClr val="5A5A5A"/>
                          </a:solidFill>
                        </a:rPr>
                        <a:t>Lze odposlechnout / podvrhnout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659956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352277"/>
                  </a:ext>
                </a:extLst>
              </a:tr>
              <a:tr h="1585429">
                <a:tc>
                  <a:txBody>
                    <a:bodyPr/>
                    <a:lstStyle/>
                    <a:p>
                      <a:pPr algn="ctr"/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350103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6FCA53AB-16F1-C504-4044-D6CB7AC5D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4E9923E-A080-5A52-C004-90169D268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6000081-7D1C-23C6-E229-482EC473F630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582625-F118-7B75-0394-CDE25E2D17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9067" y="3313875"/>
            <a:ext cx="7772400" cy="27531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2FE858F-9CA8-7CE9-7039-194B8D08CB5A}"/>
              </a:ext>
            </a:extLst>
          </p:cNvPr>
          <p:cNvSpPr/>
          <p:nvPr/>
        </p:nvSpPr>
        <p:spPr>
          <a:xfrm>
            <a:off x="6270171" y="4868091"/>
            <a:ext cx="1236618" cy="28738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1DE082-E088-BD57-025D-9930ACB8A8AC}"/>
              </a:ext>
            </a:extLst>
          </p:cNvPr>
          <p:cNvSpPr txBox="1"/>
          <p:nvPr/>
        </p:nvSpPr>
        <p:spPr>
          <a:xfrm>
            <a:off x="6541431" y="3014550"/>
            <a:ext cx="4070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Nelze vytvořit kopii kvantového stavu.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3FC9C3-8E17-7D9F-1DD3-779A5753A61B}"/>
              </a:ext>
            </a:extLst>
          </p:cNvPr>
          <p:cNvSpPr txBox="1"/>
          <p:nvPr/>
        </p:nvSpPr>
        <p:spPr>
          <a:xfrm>
            <a:off x="9064307" y="3323293"/>
            <a:ext cx="2304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noProof="1"/>
              <a:t>No-cloning theorem.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459284-9AE7-5D58-8197-2454E3814256}"/>
              </a:ext>
            </a:extLst>
          </p:cNvPr>
          <p:cNvSpPr txBox="1"/>
          <p:nvPr/>
        </p:nvSpPr>
        <p:spPr>
          <a:xfrm>
            <a:off x="315499" y="3507959"/>
            <a:ext cx="480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Podvržení nelze provést bez zanechání stopy.</a:t>
            </a:r>
          </a:p>
        </p:txBody>
      </p:sp>
    </p:spTree>
    <p:extLst>
      <p:ext uri="{BB962C8B-B14F-4D97-AF65-F5344CB8AC3E}">
        <p14:creationId xmlns:p14="http://schemas.microsoft.com/office/powerpoint/2010/main" val="240377890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60B89-50AA-2534-1BC9-44859F9AE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FF4A1E-02BC-1953-0D7C-F78631E72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1AB5588-F1D5-AE36-1D00-C2D0C4AB5377}"/>
              </a:ext>
            </a:extLst>
          </p:cNvPr>
          <p:cNvGraphicFramePr>
            <a:graphicFrameLocks noGrp="1"/>
          </p:cNvGraphicFramePr>
          <p:nvPr/>
        </p:nvGraphicFramePr>
        <p:xfrm>
          <a:off x="266700" y="1333500"/>
          <a:ext cx="11475720" cy="3695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376">
                  <a:extLst>
                    <a:ext uri="{9D8B030D-6E8A-4147-A177-3AD203B41FA5}">
                      <a16:colId xmlns:a16="http://schemas.microsoft.com/office/drawing/2014/main" val="2248016736"/>
                    </a:ext>
                  </a:extLst>
                </a:gridCol>
                <a:gridCol w="4712821">
                  <a:extLst>
                    <a:ext uri="{9D8B030D-6E8A-4147-A177-3AD203B41FA5}">
                      <a16:colId xmlns:a16="http://schemas.microsoft.com/office/drawing/2014/main" val="973145926"/>
                    </a:ext>
                  </a:extLst>
                </a:gridCol>
                <a:gridCol w="4296523">
                  <a:extLst>
                    <a:ext uri="{9D8B030D-6E8A-4147-A177-3AD203B41FA5}">
                      <a16:colId xmlns:a16="http://schemas.microsoft.com/office/drawing/2014/main" val="2904428862"/>
                    </a:ext>
                  </a:extLst>
                </a:gridCol>
              </a:tblGrid>
              <a:tr h="754380"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Klasické přenosy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(přímá detekce OOK 10 Gbps SFP)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DV-QKD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(WCP přenosy)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683215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algn="ctr"/>
                      <a:r>
                        <a:rPr lang="cs-CZ" b="1" noProof="1">
                          <a:solidFill>
                            <a:srgbClr val="0068A2"/>
                          </a:solidFill>
                        </a:rPr>
                        <a:t>Bezpečnost:</a:t>
                      </a: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noProof="1">
                          <a:solidFill>
                            <a:srgbClr val="5A5A5A"/>
                          </a:solidFill>
                        </a:rPr>
                        <a:t>Lze odposlechnout / podvrhnout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659956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352277"/>
                  </a:ext>
                </a:extLst>
              </a:tr>
              <a:tr h="1585429">
                <a:tc>
                  <a:txBody>
                    <a:bodyPr/>
                    <a:lstStyle/>
                    <a:p>
                      <a:pPr algn="ctr"/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350103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CEEBFE44-E07C-5725-24D1-C3BFEE7BC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20B82EC-F8A9-B83E-C925-9CD59A39B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B2779A7-D12A-8199-D970-2A9D3999CCB8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A5687C-A7F4-76A3-A05B-7C57C3661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9067" y="3313875"/>
            <a:ext cx="7772400" cy="2753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24BBF7-07A2-26A4-E420-9539AF470345}"/>
              </a:ext>
            </a:extLst>
          </p:cNvPr>
          <p:cNvSpPr txBox="1"/>
          <p:nvPr/>
        </p:nvSpPr>
        <p:spPr>
          <a:xfrm>
            <a:off x="7424472" y="3779043"/>
            <a:ext cx="4154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Akt měření může změnit kvantový stav.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BBE65E-E5DE-E39D-75F3-EF5936F7B2EE}"/>
              </a:ext>
            </a:extLst>
          </p:cNvPr>
          <p:cNvSpPr txBox="1"/>
          <p:nvPr/>
        </p:nvSpPr>
        <p:spPr>
          <a:xfrm>
            <a:off x="9383544" y="4074703"/>
            <a:ext cx="2419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noProof="1"/>
              <a:t>Kolaps vlnové funkce.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D51150-32FC-8482-5C2C-75F580826108}"/>
              </a:ext>
            </a:extLst>
          </p:cNvPr>
          <p:cNvSpPr txBox="1"/>
          <p:nvPr/>
        </p:nvSpPr>
        <p:spPr>
          <a:xfrm>
            <a:off x="8494396" y="4383705"/>
            <a:ext cx="348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noProof="1"/>
              <a:t>Heisenbergův princip neurčitosti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4A5CD9-B721-C0E5-5C60-0880863BF826}"/>
              </a:ext>
            </a:extLst>
          </p:cNvPr>
          <p:cNvSpPr/>
          <p:nvPr/>
        </p:nvSpPr>
        <p:spPr>
          <a:xfrm>
            <a:off x="6270171" y="4868091"/>
            <a:ext cx="1236618" cy="28738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255947-E39C-9E71-8772-18F523656ECC}"/>
              </a:ext>
            </a:extLst>
          </p:cNvPr>
          <p:cNvSpPr txBox="1"/>
          <p:nvPr/>
        </p:nvSpPr>
        <p:spPr>
          <a:xfrm>
            <a:off x="6541431" y="3014550"/>
            <a:ext cx="4070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Nelze vytvořit kopii kvantového stavu.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5BDDE4-C8EA-EDD2-19B4-06656C1C69F2}"/>
              </a:ext>
            </a:extLst>
          </p:cNvPr>
          <p:cNvSpPr txBox="1"/>
          <p:nvPr/>
        </p:nvSpPr>
        <p:spPr>
          <a:xfrm>
            <a:off x="9064307" y="3323293"/>
            <a:ext cx="2304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noProof="1"/>
              <a:t>No-cloning theorem.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44F92F-5BCF-727F-A605-EE4A71E50F63}"/>
              </a:ext>
            </a:extLst>
          </p:cNvPr>
          <p:cNvSpPr txBox="1"/>
          <p:nvPr/>
        </p:nvSpPr>
        <p:spPr>
          <a:xfrm>
            <a:off x="315499" y="3507959"/>
            <a:ext cx="480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Podvržení nelze provést bez zanechání stopy.</a:t>
            </a:r>
          </a:p>
        </p:txBody>
      </p:sp>
    </p:spTree>
    <p:extLst>
      <p:ext uri="{BB962C8B-B14F-4D97-AF65-F5344CB8AC3E}">
        <p14:creationId xmlns:p14="http://schemas.microsoft.com/office/powerpoint/2010/main" val="78399322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7665B-4925-41EC-2EEC-010A9C635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C01314-9940-BC0D-4563-406B224A6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595B252-AD77-40CC-7648-3863B8AFB607}"/>
              </a:ext>
            </a:extLst>
          </p:cNvPr>
          <p:cNvGraphicFramePr>
            <a:graphicFrameLocks noGrp="1"/>
          </p:cNvGraphicFramePr>
          <p:nvPr/>
        </p:nvGraphicFramePr>
        <p:xfrm>
          <a:off x="266700" y="1333500"/>
          <a:ext cx="11475720" cy="3695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376">
                  <a:extLst>
                    <a:ext uri="{9D8B030D-6E8A-4147-A177-3AD203B41FA5}">
                      <a16:colId xmlns:a16="http://schemas.microsoft.com/office/drawing/2014/main" val="2248016736"/>
                    </a:ext>
                  </a:extLst>
                </a:gridCol>
                <a:gridCol w="4712821">
                  <a:extLst>
                    <a:ext uri="{9D8B030D-6E8A-4147-A177-3AD203B41FA5}">
                      <a16:colId xmlns:a16="http://schemas.microsoft.com/office/drawing/2014/main" val="973145926"/>
                    </a:ext>
                  </a:extLst>
                </a:gridCol>
                <a:gridCol w="4296523">
                  <a:extLst>
                    <a:ext uri="{9D8B030D-6E8A-4147-A177-3AD203B41FA5}">
                      <a16:colId xmlns:a16="http://schemas.microsoft.com/office/drawing/2014/main" val="2904428862"/>
                    </a:ext>
                  </a:extLst>
                </a:gridCol>
              </a:tblGrid>
              <a:tr h="754380"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Klasické přenosy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(přímá detekce OOK 10 Gbps SFP)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DV-QKD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(WCP přenosy)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683215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algn="ctr"/>
                      <a:r>
                        <a:rPr lang="cs-CZ" b="1" noProof="1">
                          <a:solidFill>
                            <a:srgbClr val="0068A2"/>
                          </a:solidFill>
                        </a:rPr>
                        <a:t>Bezpečnost:</a:t>
                      </a: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noProof="1">
                          <a:solidFill>
                            <a:srgbClr val="5A5A5A"/>
                          </a:solidFill>
                        </a:rPr>
                        <a:t>Lze odposlechnout / podvrhnout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659956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352277"/>
                  </a:ext>
                </a:extLst>
              </a:tr>
              <a:tr h="1585429">
                <a:tc>
                  <a:txBody>
                    <a:bodyPr/>
                    <a:lstStyle/>
                    <a:p>
                      <a:pPr algn="ctr"/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350103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751601EC-6AAD-B899-7F58-8F023827D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A0BC4A-FA45-AE38-ADF0-A85930C24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6CF6506-B62C-6364-79DA-5E621C54662B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FDC261-4CAF-B17E-07ED-FAD19702F3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9067" y="3313875"/>
            <a:ext cx="7772400" cy="2753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D089AF-2357-E987-68EC-03F8DAAA8ABE}"/>
              </a:ext>
            </a:extLst>
          </p:cNvPr>
          <p:cNvSpPr txBox="1"/>
          <p:nvPr/>
        </p:nvSpPr>
        <p:spPr>
          <a:xfrm>
            <a:off x="7424472" y="3779043"/>
            <a:ext cx="4154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Akt měření může změnit kvantový stav.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732453-6BBA-74A3-82B1-2CBA72DC25F3}"/>
              </a:ext>
            </a:extLst>
          </p:cNvPr>
          <p:cNvSpPr txBox="1"/>
          <p:nvPr/>
        </p:nvSpPr>
        <p:spPr>
          <a:xfrm>
            <a:off x="9383544" y="4074703"/>
            <a:ext cx="2419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noProof="1"/>
              <a:t>Kolaps vlnové funkce.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41A8F8-2676-89F6-B675-F3668A20413B}"/>
              </a:ext>
            </a:extLst>
          </p:cNvPr>
          <p:cNvSpPr txBox="1"/>
          <p:nvPr/>
        </p:nvSpPr>
        <p:spPr>
          <a:xfrm>
            <a:off x="8494396" y="4383705"/>
            <a:ext cx="348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noProof="1"/>
              <a:t>Heisenbergův princip neurčitosti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D43EE3-0954-28DC-C90B-2425617F035E}"/>
              </a:ext>
            </a:extLst>
          </p:cNvPr>
          <p:cNvSpPr/>
          <p:nvPr/>
        </p:nvSpPr>
        <p:spPr>
          <a:xfrm>
            <a:off x="6270171" y="4868091"/>
            <a:ext cx="1236618" cy="28738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2A06A9-3CD3-29BB-8E58-23FAD0055ACC}"/>
              </a:ext>
            </a:extLst>
          </p:cNvPr>
          <p:cNvSpPr txBox="1"/>
          <p:nvPr/>
        </p:nvSpPr>
        <p:spPr>
          <a:xfrm>
            <a:off x="6541431" y="3014550"/>
            <a:ext cx="4070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Nelze vytvořit kopii kvantového stavu.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313AEC-462D-3BFA-BE2C-19F85CC2D806}"/>
              </a:ext>
            </a:extLst>
          </p:cNvPr>
          <p:cNvSpPr txBox="1"/>
          <p:nvPr/>
        </p:nvSpPr>
        <p:spPr>
          <a:xfrm>
            <a:off x="9064307" y="3323293"/>
            <a:ext cx="2304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noProof="1"/>
              <a:t>No-cloning theorem.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77E0C2D-5137-D9E5-CCC3-C98D0BC50121}"/>
                  </a:ext>
                </a:extLst>
              </p:cNvPr>
              <p:cNvSpPr txBox="1"/>
              <p:nvPr/>
            </p:nvSpPr>
            <p:spPr>
              <a:xfrm>
                <a:off x="7056182" y="4896785"/>
                <a:ext cx="493885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s-CZ" i="1" noProof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cs-CZ" noProof="1"/>
                  <a:t> Lze vytvořit řetězec kvantových stavů, které</a:t>
                </a:r>
                <a:br>
                  <a:rPr lang="cs-CZ" noProof="1"/>
                </a:br>
                <a:r>
                  <a:rPr lang="cs-CZ" noProof="1"/>
                  <a:t>budou podvrhem vždy statisticky narušeny.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77E0C2D-5137-D9E5-CCC3-C98D0BC50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6182" y="4896785"/>
                <a:ext cx="4938853" cy="646331"/>
              </a:xfrm>
              <a:prstGeom prst="rect">
                <a:avLst/>
              </a:prstGeom>
              <a:blipFill>
                <a:blip r:embed="rId6"/>
                <a:stretch>
                  <a:fillRect l="-1026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AA430854-20C7-3CAA-856B-1A0674BCA1B2}"/>
              </a:ext>
            </a:extLst>
          </p:cNvPr>
          <p:cNvSpPr txBox="1"/>
          <p:nvPr/>
        </p:nvSpPr>
        <p:spPr>
          <a:xfrm>
            <a:off x="315499" y="3507959"/>
            <a:ext cx="480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Podvržení nelze provést bez zanechání stopy.</a:t>
            </a:r>
          </a:p>
        </p:txBody>
      </p:sp>
    </p:spTree>
    <p:extLst>
      <p:ext uri="{BB962C8B-B14F-4D97-AF65-F5344CB8AC3E}">
        <p14:creationId xmlns:p14="http://schemas.microsoft.com/office/powerpoint/2010/main" val="86276268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0799D-87BE-1254-F2A3-AF3EEB582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0B2385-63AA-9EB6-4043-B06CBD0F0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91E9849-4540-3542-7BCF-62E307C93C7F}"/>
              </a:ext>
            </a:extLst>
          </p:cNvPr>
          <p:cNvGraphicFramePr>
            <a:graphicFrameLocks noGrp="1"/>
          </p:cNvGraphicFramePr>
          <p:nvPr/>
        </p:nvGraphicFramePr>
        <p:xfrm>
          <a:off x="266700" y="1333500"/>
          <a:ext cx="11475720" cy="3695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376">
                  <a:extLst>
                    <a:ext uri="{9D8B030D-6E8A-4147-A177-3AD203B41FA5}">
                      <a16:colId xmlns:a16="http://schemas.microsoft.com/office/drawing/2014/main" val="2248016736"/>
                    </a:ext>
                  </a:extLst>
                </a:gridCol>
                <a:gridCol w="4712821">
                  <a:extLst>
                    <a:ext uri="{9D8B030D-6E8A-4147-A177-3AD203B41FA5}">
                      <a16:colId xmlns:a16="http://schemas.microsoft.com/office/drawing/2014/main" val="973145926"/>
                    </a:ext>
                  </a:extLst>
                </a:gridCol>
                <a:gridCol w="4296523">
                  <a:extLst>
                    <a:ext uri="{9D8B030D-6E8A-4147-A177-3AD203B41FA5}">
                      <a16:colId xmlns:a16="http://schemas.microsoft.com/office/drawing/2014/main" val="2904428862"/>
                    </a:ext>
                  </a:extLst>
                </a:gridCol>
              </a:tblGrid>
              <a:tr h="754380"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Klasické přenosy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(přímá detekce OOK 10 Gbps SFP)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DV-QKD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(WCP přenosy)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683215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algn="ctr"/>
                      <a:r>
                        <a:rPr lang="cs-CZ" b="1" noProof="1">
                          <a:solidFill>
                            <a:srgbClr val="0068A2"/>
                          </a:solidFill>
                        </a:rPr>
                        <a:t>Bezpečnost:</a:t>
                      </a: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noProof="1">
                          <a:solidFill>
                            <a:srgbClr val="5A5A5A"/>
                          </a:solidFill>
                        </a:rPr>
                        <a:t>Lze odposlechnout / podvrhnout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659956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352277"/>
                  </a:ext>
                </a:extLst>
              </a:tr>
              <a:tr h="1585429">
                <a:tc>
                  <a:txBody>
                    <a:bodyPr/>
                    <a:lstStyle/>
                    <a:p>
                      <a:pPr algn="ctr"/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350103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A961D197-7108-64BA-F3D9-1375F6241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96A35F-625C-17DB-835B-5ACA43EBC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0D0E4DD-069E-5A54-CA7E-5C2D4D1E4959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745FBB-D316-9315-03C6-79434D65B1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9067" y="3313875"/>
            <a:ext cx="7772400" cy="2753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33A522-F484-CEC0-5D20-7EFA17400FFA}"/>
              </a:ext>
            </a:extLst>
          </p:cNvPr>
          <p:cNvSpPr txBox="1"/>
          <p:nvPr/>
        </p:nvSpPr>
        <p:spPr>
          <a:xfrm>
            <a:off x="7424472" y="3779043"/>
            <a:ext cx="4154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Akt měření může změnit kvantový stav.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238991-6E5C-C2F1-A4BB-6A2A5BD96D43}"/>
              </a:ext>
            </a:extLst>
          </p:cNvPr>
          <p:cNvSpPr txBox="1"/>
          <p:nvPr/>
        </p:nvSpPr>
        <p:spPr>
          <a:xfrm>
            <a:off x="9383544" y="4074703"/>
            <a:ext cx="2419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noProof="1"/>
              <a:t>Kolaps vlnové funkce.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52E25B-D652-B4B7-BE53-8F1A24F28694}"/>
              </a:ext>
            </a:extLst>
          </p:cNvPr>
          <p:cNvSpPr txBox="1"/>
          <p:nvPr/>
        </p:nvSpPr>
        <p:spPr>
          <a:xfrm>
            <a:off x="8494396" y="4383705"/>
            <a:ext cx="348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noProof="1"/>
              <a:t>Heisenbergův princip neurčitosti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6F559B-CF10-543A-AA5B-36EB58469BBC}"/>
              </a:ext>
            </a:extLst>
          </p:cNvPr>
          <p:cNvSpPr/>
          <p:nvPr/>
        </p:nvSpPr>
        <p:spPr>
          <a:xfrm>
            <a:off x="6270171" y="4868091"/>
            <a:ext cx="1236618" cy="28738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975EFB-57BA-FC87-1155-A5651DD8888E}"/>
              </a:ext>
            </a:extLst>
          </p:cNvPr>
          <p:cNvSpPr txBox="1"/>
          <p:nvPr/>
        </p:nvSpPr>
        <p:spPr>
          <a:xfrm>
            <a:off x="6541431" y="3014550"/>
            <a:ext cx="4070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Nelze vytvořit kopii kvantového stavu.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C7A349-B986-DF10-7436-6CE93C352B08}"/>
              </a:ext>
            </a:extLst>
          </p:cNvPr>
          <p:cNvSpPr txBox="1"/>
          <p:nvPr/>
        </p:nvSpPr>
        <p:spPr>
          <a:xfrm>
            <a:off x="9064307" y="3323293"/>
            <a:ext cx="2304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noProof="1"/>
              <a:t>No-cloning theorem.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3BA6330-0313-7F78-1684-B8BB9328004F}"/>
                  </a:ext>
                </a:extLst>
              </p:cNvPr>
              <p:cNvSpPr txBox="1"/>
              <p:nvPr/>
            </p:nvSpPr>
            <p:spPr>
              <a:xfrm>
                <a:off x="7056182" y="4896785"/>
                <a:ext cx="493885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s-CZ" i="1" noProof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cs-CZ" noProof="1"/>
                  <a:t> Lze vytvořit řetězec kvantových stavů, které</a:t>
                </a:r>
                <a:br>
                  <a:rPr lang="cs-CZ" noProof="1"/>
                </a:br>
                <a:r>
                  <a:rPr lang="cs-CZ" noProof="1"/>
                  <a:t>budou podvrhem vždy statisticky narušeny.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3BA6330-0313-7F78-1684-B8BB932800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6182" y="4896785"/>
                <a:ext cx="4938853" cy="646331"/>
              </a:xfrm>
              <a:prstGeom prst="rect">
                <a:avLst/>
              </a:prstGeom>
              <a:blipFill>
                <a:blip r:embed="rId6"/>
                <a:stretch>
                  <a:fillRect l="-1026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669416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0348B-5459-836D-8033-42D306218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756156-7A0F-A2AE-BF3A-48AD4FD24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CEC187A-B66D-C99B-FFC8-22A4E2A2B481}"/>
              </a:ext>
            </a:extLst>
          </p:cNvPr>
          <p:cNvGraphicFramePr>
            <a:graphicFrameLocks noGrp="1"/>
          </p:cNvGraphicFramePr>
          <p:nvPr/>
        </p:nvGraphicFramePr>
        <p:xfrm>
          <a:off x="266700" y="1333500"/>
          <a:ext cx="11475720" cy="3695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376">
                  <a:extLst>
                    <a:ext uri="{9D8B030D-6E8A-4147-A177-3AD203B41FA5}">
                      <a16:colId xmlns:a16="http://schemas.microsoft.com/office/drawing/2014/main" val="2248016736"/>
                    </a:ext>
                  </a:extLst>
                </a:gridCol>
                <a:gridCol w="4712821">
                  <a:extLst>
                    <a:ext uri="{9D8B030D-6E8A-4147-A177-3AD203B41FA5}">
                      <a16:colId xmlns:a16="http://schemas.microsoft.com/office/drawing/2014/main" val="973145926"/>
                    </a:ext>
                  </a:extLst>
                </a:gridCol>
                <a:gridCol w="4296523">
                  <a:extLst>
                    <a:ext uri="{9D8B030D-6E8A-4147-A177-3AD203B41FA5}">
                      <a16:colId xmlns:a16="http://schemas.microsoft.com/office/drawing/2014/main" val="2904428862"/>
                    </a:ext>
                  </a:extLst>
                </a:gridCol>
              </a:tblGrid>
              <a:tr h="754380"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Klasické přenosy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(přímá detekce OOK 10 Gbps SFP)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DV-QKD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(WCP přenosy)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683215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algn="ctr"/>
                      <a:r>
                        <a:rPr lang="cs-CZ" b="1" noProof="1">
                          <a:solidFill>
                            <a:srgbClr val="0068A2"/>
                          </a:solidFill>
                        </a:rPr>
                        <a:t>Bezpečnost:</a:t>
                      </a: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noProof="1">
                          <a:solidFill>
                            <a:srgbClr val="5A5A5A"/>
                          </a:solidFill>
                        </a:rPr>
                        <a:t>Lze odposlechnout / podvrhnout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659956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352277"/>
                  </a:ext>
                </a:extLst>
              </a:tr>
              <a:tr h="1585429">
                <a:tc>
                  <a:txBody>
                    <a:bodyPr/>
                    <a:lstStyle/>
                    <a:p>
                      <a:pPr algn="ctr"/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350103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5B4D9D6B-DC2A-F949-28F7-6DEB2DD94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D1C7284-567D-4416-A81B-4DF5E8D54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567DF36-9EBC-726B-2469-D79B29C32D09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FD4F1F-7D90-1D30-BA99-3EF082E9AE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9067" y="3313875"/>
            <a:ext cx="7772400" cy="2753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6EB9D9-AB39-791C-56BF-F52F995A0C84}"/>
              </a:ext>
            </a:extLst>
          </p:cNvPr>
          <p:cNvSpPr txBox="1"/>
          <p:nvPr/>
        </p:nvSpPr>
        <p:spPr>
          <a:xfrm>
            <a:off x="7424472" y="3779043"/>
            <a:ext cx="4154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Akt měření může změnit kvantový stav.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5C6A79-1AAA-6577-44F6-4D8C0CD5BAC0}"/>
              </a:ext>
            </a:extLst>
          </p:cNvPr>
          <p:cNvSpPr txBox="1"/>
          <p:nvPr/>
        </p:nvSpPr>
        <p:spPr>
          <a:xfrm>
            <a:off x="9383544" y="4074703"/>
            <a:ext cx="2419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noProof="1"/>
              <a:t>Kolaps vlnové funkce.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D4F46A-FC83-78B3-5149-FCBB3635A7C3}"/>
              </a:ext>
            </a:extLst>
          </p:cNvPr>
          <p:cNvSpPr txBox="1"/>
          <p:nvPr/>
        </p:nvSpPr>
        <p:spPr>
          <a:xfrm>
            <a:off x="8494396" y="4383705"/>
            <a:ext cx="348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noProof="1"/>
              <a:t>Heisenbergův princip neurčitosti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7C6650-FCF9-1960-6FD9-1D528943310B}"/>
              </a:ext>
            </a:extLst>
          </p:cNvPr>
          <p:cNvSpPr/>
          <p:nvPr/>
        </p:nvSpPr>
        <p:spPr>
          <a:xfrm>
            <a:off x="6270171" y="4868091"/>
            <a:ext cx="1236618" cy="28738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E710F2-F65E-FBF2-0601-5BE18837C29E}"/>
              </a:ext>
            </a:extLst>
          </p:cNvPr>
          <p:cNvSpPr txBox="1"/>
          <p:nvPr/>
        </p:nvSpPr>
        <p:spPr>
          <a:xfrm>
            <a:off x="6541431" y="3014550"/>
            <a:ext cx="4070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Nelze vytvořit kopii kvantového stavu.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DCC961-D90C-8C14-5D92-DFAAFDBC0E40}"/>
              </a:ext>
            </a:extLst>
          </p:cNvPr>
          <p:cNvSpPr txBox="1"/>
          <p:nvPr/>
        </p:nvSpPr>
        <p:spPr>
          <a:xfrm>
            <a:off x="9064307" y="3323293"/>
            <a:ext cx="2304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noProof="1"/>
              <a:t>No-cloning theorem.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730A161-81BA-A8E4-DC32-826764CBBA03}"/>
                  </a:ext>
                </a:extLst>
              </p:cNvPr>
              <p:cNvSpPr txBox="1"/>
              <p:nvPr/>
            </p:nvSpPr>
            <p:spPr>
              <a:xfrm>
                <a:off x="7056182" y="4896785"/>
                <a:ext cx="493885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s-CZ" i="1" noProof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cs-CZ" noProof="1"/>
                  <a:t> Lze vytvořit řetězec kvantových stavů, které</a:t>
                </a:r>
                <a:br>
                  <a:rPr lang="cs-CZ" noProof="1"/>
                </a:br>
                <a:r>
                  <a:rPr lang="cs-CZ" noProof="1"/>
                  <a:t>budou podvrhem vždy statisticky narušeny.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730A161-81BA-A8E4-DC32-826764CBBA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6182" y="4896785"/>
                <a:ext cx="4938853" cy="646331"/>
              </a:xfrm>
              <a:prstGeom prst="rect">
                <a:avLst/>
              </a:prstGeom>
              <a:blipFill>
                <a:blip r:embed="rId6"/>
                <a:stretch>
                  <a:fillRect l="-1026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544A1170-70CA-025F-D38F-7160C32EDCD2}"/>
              </a:ext>
            </a:extLst>
          </p:cNvPr>
          <p:cNvSpPr txBox="1"/>
          <p:nvPr/>
        </p:nvSpPr>
        <p:spPr>
          <a:xfrm>
            <a:off x="505398" y="2899078"/>
            <a:ext cx="4341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noProof="1"/>
              <a:t>90 % přenesených bitů využije Alice a Bob ke generování klíče. (s pomocí KK)</a:t>
            </a:r>
          </a:p>
        </p:txBody>
      </p:sp>
    </p:spTree>
    <p:extLst>
      <p:ext uri="{BB962C8B-B14F-4D97-AF65-F5344CB8AC3E}">
        <p14:creationId xmlns:p14="http://schemas.microsoft.com/office/powerpoint/2010/main" val="307457291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0DDC0-1CA2-B536-4E8E-77BF20A0C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01748F-0FD6-6215-00C7-B27DC28CC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409F305-7348-CD9A-C108-D78445E5CD01}"/>
              </a:ext>
            </a:extLst>
          </p:cNvPr>
          <p:cNvGraphicFramePr>
            <a:graphicFrameLocks noGrp="1"/>
          </p:cNvGraphicFramePr>
          <p:nvPr/>
        </p:nvGraphicFramePr>
        <p:xfrm>
          <a:off x="266700" y="1333500"/>
          <a:ext cx="11475720" cy="3695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376">
                  <a:extLst>
                    <a:ext uri="{9D8B030D-6E8A-4147-A177-3AD203B41FA5}">
                      <a16:colId xmlns:a16="http://schemas.microsoft.com/office/drawing/2014/main" val="2248016736"/>
                    </a:ext>
                  </a:extLst>
                </a:gridCol>
                <a:gridCol w="4712821">
                  <a:extLst>
                    <a:ext uri="{9D8B030D-6E8A-4147-A177-3AD203B41FA5}">
                      <a16:colId xmlns:a16="http://schemas.microsoft.com/office/drawing/2014/main" val="973145926"/>
                    </a:ext>
                  </a:extLst>
                </a:gridCol>
                <a:gridCol w="4296523">
                  <a:extLst>
                    <a:ext uri="{9D8B030D-6E8A-4147-A177-3AD203B41FA5}">
                      <a16:colId xmlns:a16="http://schemas.microsoft.com/office/drawing/2014/main" val="2904428862"/>
                    </a:ext>
                  </a:extLst>
                </a:gridCol>
              </a:tblGrid>
              <a:tr h="754380"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Klasické přenosy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(přímá detekce OOK 10 Gbps SFP)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DV-QKD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(WCP přenosy)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683215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algn="ctr"/>
                      <a:r>
                        <a:rPr lang="cs-CZ" b="1" noProof="1">
                          <a:solidFill>
                            <a:srgbClr val="0068A2"/>
                          </a:solidFill>
                        </a:rPr>
                        <a:t>Bezpečnost:</a:t>
                      </a: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noProof="1">
                          <a:solidFill>
                            <a:srgbClr val="5A5A5A"/>
                          </a:solidFill>
                        </a:rPr>
                        <a:t>Lze odposlechnout / podvrhnout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659956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352277"/>
                  </a:ext>
                </a:extLst>
              </a:tr>
              <a:tr h="1585429">
                <a:tc>
                  <a:txBody>
                    <a:bodyPr/>
                    <a:lstStyle/>
                    <a:p>
                      <a:pPr algn="ctr"/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350103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2094FD4A-2912-0A0D-21B2-13AE6A1B8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285658-7A5A-EB99-67D5-1D23CEF51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DA4DA01-A3A8-A0CC-B069-C39BD4D8C9B5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FCEC75-51F7-2A04-0C24-EFD454C9F1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9067" y="3313875"/>
            <a:ext cx="7772400" cy="2753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D24D55-C2B1-C208-3EB5-C6B2CA66D12E}"/>
              </a:ext>
            </a:extLst>
          </p:cNvPr>
          <p:cNvSpPr txBox="1"/>
          <p:nvPr/>
        </p:nvSpPr>
        <p:spPr>
          <a:xfrm>
            <a:off x="7424472" y="3779043"/>
            <a:ext cx="4154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Akt měření může změnit kvantový stav.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76A615-D7D6-600F-E460-48A651DA0A2C}"/>
              </a:ext>
            </a:extLst>
          </p:cNvPr>
          <p:cNvSpPr txBox="1"/>
          <p:nvPr/>
        </p:nvSpPr>
        <p:spPr>
          <a:xfrm>
            <a:off x="9383544" y="4074703"/>
            <a:ext cx="2419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noProof="1"/>
              <a:t>Kolaps vlnové funkce.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707744-CE8E-AEC9-A546-2F86CE51669D}"/>
              </a:ext>
            </a:extLst>
          </p:cNvPr>
          <p:cNvSpPr txBox="1"/>
          <p:nvPr/>
        </p:nvSpPr>
        <p:spPr>
          <a:xfrm>
            <a:off x="8494396" y="4383705"/>
            <a:ext cx="348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noProof="1"/>
              <a:t>Heisenbergův princip neurčitosti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FF727A-7CD5-76A4-754E-02AD270776C9}"/>
              </a:ext>
            </a:extLst>
          </p:cNvPr>
          <p:cNvSpPr/>
          <p:nvPr/>
        </p:nvSpPr>
        <p:spPr>
          <a:xfrm>
            <a:off x="6270171" y="4868091"/>
            <a:ext cx="1236618" cy="28738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B73BFF-C331-778F-D466-AB54772D5A70}"/>
              </a:ext>
            </a:extLst>
          </p:cNvPr>
          <p:cNvSpPr txBox="1"/>
          <p:nvPr/>
        </p:nvSpPr>
        <p:spPr>
          <a:xfrm>
            <a:off x="6541431" y="3014550"/>
            <a:ext cx="4070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Nelze vytvořit kopii kvantového stavu.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9481A4-CAF2-F5E6-E8CC-9B0C66D0B361}"/>
              </a:ext>
            </a:extLst>
          </p:cNvPr>
          <p:cNvSpPr txBox="1"/>
          <p:nvPr/>
        </p:nvSpPr>
        <p:spPr>
          <a:xfrm>
            <a:off x="9064307" y="3323293"/>
            <a:ext cx="2304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noProof="1"/>
              <a:t>No-cloning theorem.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6ED11E4-996C-0976-83B7-CB56E94F623F}"/>
                  </a:ext>
                </a:extLst>
              </p:cNvPr>
              <p:cNvSpPr txBox="1"/>
              <p:nvPr/>
            </p:nvSpPr>
            <p:spPr>
              <a:xfrm>
                <a:off x="7056182" y="4896785"/>
                <a:ext cx="493885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s-CZ" i="1" noProof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cs-CZ" noProof="1"/>
                  <a:t> Lze vytvořit řetězec kvantových stavů, které</a:t>
                </a:r>
                <a:br>
                  <a:rPr lang="cs-CZ" noProof="1"/>
                </a:br>
                <a:r>
                  <a:rPr lang="cs-CZ" noProof="1"/>
                  <a:t>budou podvrhem vždy statisticky narušeny.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6ED11E4-996C-0976-83B7-CB56E94F62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6182" y="4896785"/>
                <a:ext cx="4938853" cy="646331"/>
              </a:xfrm>
              <a:prstGeom prst="rect">
                <a:avLst/>
              </a:prstGeom>
              <a:blipFill>
                <a:blip r:embed="rId6"/>
                <a:stretch>
                  <a:fillRect l="-1026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682F63BB-9BB2-DEE9-AB50-715EF467453E}"/>
              </a:ext>
            </a:extLst>
          </p:cNvPr>
          <p:cNvSpPr txBox="1"/>
          <p:nvPr/>
        </p:nvSpPr>
        <p:spPr>
          <a:xfrm>
            <a:off x="505398" y="3638165"/>
            <a:ext cx="4341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noProof="1"/>
              <a:t>10 % bitů se využije ke kontrole bezpečnosti přenosu: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noProof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noProof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87D540-88D4-5733-0B41-072D2C4B66DD}"/>
              </a:ext>
            </a:extLst>
          </p:cNvPr>
          <p:cNvSpPr txBox="1"/>
          <p:nvPr/>
        </p:nvSpPr>
        <p:spPr>
          <a:xfrm>
            <a:off x="505398" y="2899078"/>
            <a:ext cx="4341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noProof="1"/>
              <a:t>90 % přenesených bitů využije Alice a Bob ke generování klíče. (s pomocí KK)</a:t>
            </a:r>
          </a:p>
        </p:txBody>
      </p:sp>
    </p:spTree>
    <p:extLst>
      <p:ext uri="{BB962C8B-B14F-4D97-AF65-F5344CB8AC3E}">
        <p14:creationId xmlns:p14="http://schemas.microsoft.com/office/powerpoint/2010/main" val="128185172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E57F8-E58C-80D3-D3DF-51CC09EF9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708F48-CD4C-A2F6-D8CE-C7A6B0A2B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F86B75F-B501-F9E5-61E3-AB601B7EDA66}"/>
              </a:ext>
            </a:extLst>
          </p:cNvPr>
          <p:cNvGraphicFramePr>
            <a:graphicFrameLocks noGrp="1"/>
          </p:cNvGraphicFramePr>
          <p:nvPr/>
        </p:nvGraphicFramePr>
        <p:xfrm>
          <a:off x="266700" y="1333500"/>
          <a:ext cx="11475720" cy="3695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376">
                  <a:extLst>
                    <a:ext uri="{9D8B030D-6E8A-4147-A177-3AD203B41FA5}">
                      <a16:colId xmlns:a16="http://schemas.microsoft.com/office/drawing/2014/main" val="2248016736"/>
                    </a:ext>
                  </a:extLst>
                </a:gridCol>
                <a:gridCol w="4712821">
                  <a:extLst>
                    <a:ext uri="{9D8B030D-6E8A-4147-A177-3AD203B41FA5}">
                      <a16:colId xmlns:a16="http://schemas.microsoft.com/office/drawing/2014/main" val="973145926"/>
                    </a:ext>
                  </a:extLst>
                </a:gridCol>
                <a:gridCol w="4296523">
                  <a:extLst>
                    <a:ext uri="{9D8B030D-6E8A-4147-A177-3AD203B41FA5}">
                      <a16:colId xmlns:a16="http://schemas.microsoft.com/office/drawing/2014/main" val="2904428862"/>
                    </a:ext>
                  </a:extLst>
                </a:gridCol>
              </a:tblGrid>
              <a:tr h="754380"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Klasické přenosy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(přímá detekce OOK 10 Gbps SFP)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DV-QKD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(WCP přenosy)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683215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algn="ctr"/>
                      <a:r>
                        <a:rPr lang="cs-CZ" b="1" noProof="1">
                          <a:solidFill>
                            <a:srgbClr val="0068A2"/>
                          </a:solidFill>
                        </a:rPr>
                        <a:t>Bezpečnost:</a:t>
                      </a: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noProof="1">
                          <a:solidFill>
                            <a:srgbClr val="5A5A5A"/>
                          </a:solidFill>
                        </a:rPr>
                        <a:t>Lze odposlechnout / podvrhnout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659956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352277"/>
                  </a:ext>
                </a:extLst>
              </a:tr>
              <a:tr h="1585429">
                <a:tc>
                  <a:txBody>
                    <a:bodyPr/>
                    <a:lstStyle/>
                    <a:p>
                      <a:pPr algn="ctr"/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350103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3EF59107-BAA0-20B0-8911-2AD8906E4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906A2E-B6DF-2562-F732-A8CC808A5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4B0E20B-5769-E54A-4659-1E9B46A3C463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9D3C38-A522-5D87-952B-814C4181C9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9067" y="3313875"/>
            <a:ext cx="7772400" cy="2753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7DE3D3-B1FC-B535-2BD8-BF2E85A2192A}"/>
              </a:ext>
            </a:extLst>
          </p:cNvPr>
          <p:cNvSpPr txBox="1"/>
          <p:nvPr/>
        </p:nvSpPr>
        <p:spPr>
          <a:xfrm>
            <a:off x="7424472" y="3779043"/>
            <a:ext cx="4154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Akt měření může změnit kvantový stav.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7A6C80-7F23-CE00-28DC-EC55797C82C0}"/>
              </a:ext>
            </a:extLst>
          </p:cNvPr>
          <p:cNvSpPr txBox="1"/>
          <p:nvPr/>
        </p:nvSpPr>
        <p:spPr>
          <a:xfrm>
            <a:off x="9383544" y="4074703"/>
            <a:ext cx="2419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noProof="1"/>
              <a:t>Kolaps vlnové funkce.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52C245-9ADB-9381-985E-F2C065B20C43}"/>
              </a:ext>
            </a:extLst>
          </p:cNvPr>
          <p:cNvSpPr txBox="1"/>
          <p:nvPr/>
        </p:nvSpPr>
        <p:spPr>
          <a:xfrm>
            <a:off x="8494396" y="4383705"/>
            <a:ext cx="348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noProof="1"/>
              <a:t>Heisenbergův princip neurčitosti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6390CB-8A6C-A134-7E96-499F9BFB863B}"/>
              </a:ext>
            </a:extLst>
          </p:cNvPr>
          <p:cNvSpPr/>
          <p:nvPr/>
        </p:nvSpPr>
        <p:spPr>
          <a:xfrm>
            <a:off x="6270171" y="4868091"/>
            <a:ext cx="1236618" cy="28738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55BBA1-2281-7C54-592D-7D170A6CB2D3}"/>
              </a:ext>
            </a:extLst>
          </p:cNvPr>
          <p:cNvSpPr txBox="1"/>
          <p:nvPr/>
        </p:nvSpPr>
        <p:spPr>
          <a:xfrm>
            <a:off x="6541431" y="3014550"/>
            <a:ext cx="4070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Nelze vytvořit kopii kvantového stavu.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A259DD-87EA-38DA-44DD-57957E88F28C}"/>
              </a:ext>
            </a:extLst>
          </p:cNvPr>
          <p:cNvSpPr txBox="1"/>
          <p:nvPr/>
        </p:nvSpPr>
        <p:spPr>
          <a:xfrm>
            <a:off x="9064307" y="3323293"/>
            <a:ext cx="2304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noProof="1"/>
              <a:t>No-cloning theorem.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66FAF49-E6A3-8500-8461-90AEEE2F8CEC}"/>
                  </a:ext>
                </a:extLst>
              </p:cNvPr>
              <p:cNvSpPr txBox="1"/>
              <p:nvPr/>
            </p:nvSpPr>
            <p:spPr>
              <a:xfrm>
                <a:off x="7056182" y="4896785"/>
                <a:ext cx="493885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s-CZ" i="1" noProof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cs-CZ" noProof="1"/>
                  <a:t> Lze vytvořit řetězec kvantových stavů, které</a:t>
                </a:r>
                <a:br>
                  <a:rPr lang="cs-CZ" noProof="1"/>
                </a:br>
                <a:r>
                  <a:rPr lang="cs-CZ" noProof="1"/>
                  <a:t>budou podvrhem vždy statisticky narušeny.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66FAF49-E6A3-8500-8461-90AEEE2F8C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6182" y="4896785"/>
                <a:ext cx="4938853" cy="646331"/>
              </a:xfrm>
              <a:prstGeom prst="rect">
                <a:avLst/>
              </a:prstGeom>
              <a:blipFill>
                <a:blip r:embed="rId6"/>
                <a:stretch>
                  <a:fillRect l="-1026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5CE59319-5B66-EB45-910B-A32B4008766A}"/>
              </a:ext>
            </a:extLst>
          </p:cNvPr>
          <p:cNvSpPr txBox="1"/>
          <p:nvPr/>
        </p:nvSpPr>
        <p:spPr>
          <a:xfrm>
            <a:off x="505398" y="3638165"/>
            <a:ext cx="43413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noProof="1"/>
              <a:t>10 % bitů se využije ke kontrole bezpečnosti přenosu: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noProof="1"/>
              <a:t>Alice oznámý vyslaný stav (přes KK)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noProof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noProof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10293A-0E62-014F-3289-D80E5D436610}"/>
              </a:ext>
            </a:extLst>
          </p:cNvPr>
          <p:cNvSpPr txBox="1"/>
          <p:nvPr/>
        </p:nvSpPr>
        <p:spPr>
          <a:xfrm>
            <a:off x="505398" y="2899078"/>
            <a:ext cx="4341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noProof="1"/>
              <a:t>90 % přenesených bitů využije Alice a Bob ke generování klíče. (s pomocí KK)</a:t>
            </a:r>
          </a:p>
        </p:txBody>
      </p:sp>
    </p:spTree>
    <p:extLst>
      <p:ext uri="{BB962C8B-B14F-4D97-AF65-F5344CB8AC3E}">
        <p14:creationId xmlns:p14="http://schemas.microsoft.com/office/powerpoint/2010/main" val="88389784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93D90-1F3B-3D29-371C-9D2CB8DB5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47B898-BAA9-5112-9C99-5535FAF01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F7DF215-6478-C076-5E1A-C41BDF911114}"/>
              </a:ext>
            </a:extLst>
          </p:cNvPr>
          <p:cNvGraphicFramePr>
            <a:graphicFrameLocks noGrp="1"/>
          </p:cNvGraphicFramePr>
          <p:nvPr/>
        </p:nvGraphicFramePr>
        <p:xfrm>
          <a:off x="266700" y="1333500"/>
          <a:ext cx="11475720" cy="3695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376">
                  <a:extLst>
                    <a:ext uri="{9D8B030D-6E8A-4147-A177-3AD203B41FA5}">
                      <a16:colId xmlns:a16="http://schemas.microsoft.com/office/drawing/2014/main" val="2248016736"/>
                    </a:ext>
                  </a:extLst>
                </a:gridCol>
                <a:gridCol w="4712821">
                  <a:extLst>
                    <a:ext uri="{9D8B030D-6E8A-4147-A177-3AD203B41FA5}">
                      <a16:colId xmlns:a16="http://schemas.microsoft.com/office/drawing/2014/main" val="973145926"/>
                    </a:ext>
                  </a:extLst>
                </a:gridCol>
                <a:gridCol w="4296523">
                  <a:extLst>
                    <a:ext uri="{9D8B030D-6E8A-4147-A177-3AD203B41FA5}">
                      <a16:colId xmlns:a16="http://schemas.microsoft.com/office/drawing/2014/main" val="2904428862"/>
                    </a:ext>
                  </a:extLst>
                </a:gridCol>
              </a:tblGrid>
              <a:tr h="754380"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Klasické přenosy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(přímá detekce OOK 10 Gbps SFP)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DV-QKD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(WCP přenosy)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683215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algn="ctr"/>
                      <a:r>
                        <a:rPr lang="cs-CZ" b="1" noProof="1">
                          <a:solidFill>
                            <a:srgbClr val="0068A2"/>
                          </a:solidFill>
                        </a:rPr>
                        <a:t>Bezpečnost:</a:t>
                      </a: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noProof="1">
                          <a:solidFill>
                            <a:srgbClr val="5A5A5A"/>
                          </a:solidFill>
                        </a:rPr>
                        <a:t>Lze odposlechnout / podvrhnout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659956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352277"/>
                  </a:ext>
                </a:extLst>
              </a:tr>
              <a:tr h="1585429">
                <a:tc>
                  <a:txBody>
                    <a:bodyPr/>
                    <a:lstStyle/>
                    <a:p>
                      <a:pPr algn="ctr"/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350103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B0037FC3-C8DD-5707-0E4C-58CBAED9B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85DED3C-A1D0-AF50-A834-6810A7D1B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DBA71-96D1-850E-F40C-8FC9A0BFDBCF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5A60A4-B314-CCF3-0E72-3D36292221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9067" y="3313875"/>
            <a:ext cx="7772400" cy="2753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0AD564-C964-1E1E-5EC8-B73113CBA865}"/>
              </a:ext>
            </a:extLst>
          </p:cNvPr>
          <p:cNvSpPr txBox="1"/>
          <p:nvPr/>
        </p:nvSpPr>
        <p:spPr>
          <a:xfrm>
            <a:off x="7424472" y="3779043"/>
            <a:ext cx="4154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Akt měření může změnit kvantový stav.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176877-877D-6BF2-0BE3-6A9247B28241}"/>
              </a:ext>
            </a:extLst>
          </p:cNvPr>
          <p:cNvSpPr txBox="1"/>
          <p:nvPr/>
        </p:nvSpPr>
        <p:spPr>
          <a:xfrm>
            <a:off x="9383544" y="4074703"/>
            <a:ext cx="2419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noProof="1"/>
              <a:t>Kolaps vlnové funkce.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168A42-0B8C-F502-581A-172893638A20}"/>
              </a:ext>
            </a:extLst>
          </p:cNvPr>
          <p:cNvSpPr txBox="1"/>
          <p:nvPr/>
        </p:nvSpPr>
        <p:spPr>
          <a:xfrm>
            <a:off x="8494396" y="4383705"/>
            <a:ext cx="348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noProof="1"/>
              <a:t>Heisenbergův princip neurčitosti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E7F67C-0F0A-0D90-CF59-0E8264B2845F}"/>
              </a:ext>
            </a:extLst>
          </p:cNvPr>
          <p:cNvSpPr/>
          <p:nvPr/>
        </p:nvSpPr>
        <p:spPr>
          <a:xfrm>
            <a:off x="6270171" y="4868091"/>
            <a:ext cx="1236618" cy="28738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56BE44-35C0-64D4-9EF4-73B584B29A17}"/>
              </a:ext>
            </a:extLst>
          </p:cNvPr>
          <p:cNvSpPr txBox="1"/>
          <p:nvPr/>
        </p:nvSpPr>
        <p:spPr>
          <a:xfrm>
            <a:off x="6541431" y="3014550"/>
            <a:ext cx="4070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Nelze vytvořit kopii kvantového stavu.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B4D34C-315F-DA59-A003-CD683298C534}"/>
              </a:ext>
            </a:extLst>
          </p:cNvPr>
          <p:cNvSpPr txBox="1"/>
          <p:nvPr/>
        </p:nvSpPr>
        <p:spPr>
          <a:xfrm>
            <a:off x="9064307" y="3323293"/>
            <a:ext cx="2304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noProof="1"/>
              <a:t>No-cloning theorem.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2857081-3F84-32C0-CF7F-AA30179CC967}"/>
                  </a:ext>
                </a:extLst>
              </p:cNvPr>
              <p:cNvSpPr txBox="1"/>
              <p:nvPr/>
            </p:nvSpPr>
            <p:spPr>
              <a:xfrm>
                <a:off x="7056182" y="4896785"/>
                <a:ext cx="493885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s-CZ" i="1" noProof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cs-CZ" noProof="1"/>
                  <a:t> Lze vytvořit řetězec kvantových stavů, které</a:t>
                </a:r>
                <a:br>
                  <a:rPr lang="cs-CZ" noProof="1"/>
                </a:br>
                <a:r>
                  <a:rPr lang="cs-CZ" noProof="1"/>
                  <a:t>budou podvrhem vždy statisticky narušeny.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2857081-3F84-32C0-CF7F-AA30179CC9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6182" y="4896785"/>
                <a:ext cx="4938853" cy="646331"/>
              </a:xfrm>
              <a:prstGeom prst="rect">
                <a:avLst/>
              </a:prstGeom>
              <a:blipFill>
                <a:blip r:embed="rId6"/>
                <a:stretch>
                  <a:fillRect l="-1026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4221B8B7-898F-F555-6EA8-DB454DE2DC51}"/>
              </a:ext>
            </a:extLst>
          </p:cNvPr>
          <p:cNvSpPr txBox="1"/>
          <p:nvPr/>
        </p:nvSpPr>
        <p:spPr>
          <a:xfrm>
            <a:off x="505398" y="3638165"/>
            <a:ext cx="43413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noProof="1"/>
              <a:t>10 % bitů se využije ke kontrole bezpečnosti přenosu: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noProof="1"/>
              <a:t>Alice oznámý vyslaný stav (přes KK)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noProof="1"/>
              <a:t>Bob oznámý naměřený stav</a:t>
            </a:r>
          </a:p>
          <a:p>
            <a:br>
              <a:rPr lang="cs-CZ" noProof="1"/>
            </a:br>
            <a:endParaRPr lang="cs-CZ" noProof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noProof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B884D1-C9B1-E030-C07F-2ACA06E12982}"/>
              </a:ext>
            </a:extLst>
          </p:cNvPr>
          <p:cNvSpPr txBox="1"/>
          <p:nvPr/>
        </p:nvSpPr>
        <p:spPr>
          <a:xfrm>
            <a:off x="505398" y="2899078"/>
            <a:ext cx="4341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noProof="1"/>
              <a:t>90 % přenesených bitů využije Alice a Bob ke generování klíče. (s pomocí KK)</a:t>
            </a:r>
          </a:p>
        </p:txBody>
      </p:sp>
    </p:spTree>
    <p:extLst>
      <p:ext uri="{BB962C8B-B14F-4D97-AF65-F5344CB8AC3E}">
        <p14:creationId xmlns:p14="http://schemas.microsoft.com/office/powerpoint/2010/main" val="19954014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0752E9-B0CC-D682-A914-F24D5267C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0783BF-017B-818C-577E-00E407E61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FF7CCD0-9A0E-45EA-2FC3-CAB8E5BC00A4}"/>
              </a:ext>
            </a:extLst>
          </p:cNvPr>
          <p:cNvGraphicFramePr>
            <a:graphicFrameLocks noGrp="1"/>
          </p:cNvGraphicFramePr>
          <p:nvPr/>
        </p:nvGraphicFramePr>
        <p:xfrm>
          <a:off x="266700" y="1333500"/>
          <a:ext cx="11475720" cy="3695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376">
                  <a:extLst>
                    <a:ext uri="{9D8B030D-6E8A-4147-A177-3AD203B41FA5}">
                      <a16:colId xmlns:a16="http://schemas.microsoft.com/office/drawing/2014/main" val="2248016736"/>
                    </a:ext>
                  </a:extLst>
                </a:gridCol>
                <a:gridCol w="4712821">
                  <a:extLst>
                    <a:ext uri="{9D8B030D-6E8A-4147-A177-3AD203B41FA5}">
                      <a16:colId xmlns:a16="http://schemas.microsoft.com/office/drawing/2014/main" val="973145926"/>
                    </a:ext>
                  </a:extLst>
                </a:gridCol>
                <a:gridCol w="4296523">
                  <a:extLst>
                    <a:ext uri="{9D8B030D-6E8A-4147-A177-3AD203B41FA5}">
                      <a16:colId xmlns:a16="http://schemas.microsoft.com/office/drawing/2014/main" val="2904428862"/>
                    </a:ext>
                  </a:extLst>
                </a:gridCol>
              </a:tblGrid>
              <a:tr h="754380"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Klasické přenosy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(přímá detekce OOK 10 Gbps SFP)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DV-QKD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(WCP přenosy)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683215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algn="ctr"/>
                      <a:r>
                        <a:rPr lang="cs-CZ" b="1" noProof="1">
                          <a:solidFill>
                            <a:srgbClr val="0068A2"/>
                          </a:solidFill>
                        </a:rPr>
                        <a:t>Bezpečnost:</a:t>
                      </a: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noProof="1">
                          <a:solidFill>
                            <a:srgbClr val="5A5A5A"/>
                          </a:solidFill>
                        </a:rPr>
                        <a:t>Lze odposlechnout / podvrhnout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659956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352277"/>
                  </a:ext>
                </a:extLst>
              </a:tr>
              <a:tr h="1585429">
                <a:tc>
                  <a:txBody>
                    <a:bodyPr/>
                    <a:lstStyle/>
                    <a:p>
                      <a:pPr algn="ctr"/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350103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4AF94C17-120C-A8E1-1CED-59B251BCD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A7E9612-6CE1-FCFC-B6D6-EFF2C2F45B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28B4C92-8B5C-950E-5015-F7F3938B1838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1D7B2A-D3BD-66F1-0CD1-1ABC4DCC22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9067" y="3313875"/>
            <a:ext cx="7772400" cy="2753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934494-E2F3-BBBA-AC59-2BE8A6CE1591}"/>
              </a:ext>
            </a:extLst>
          </p:cNvPr>
          <p:cNvSpPr txBox="1"/>
          <p:nvPr/>
        </p:nvSpPr>
        <p:spPr>
          <a:xfrm>
            <a:off x="7424472" y="3779043"/>
            <a:ext cx="4154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Akt měření může změnit kvantový stav.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B3975A-0E40-92AB-C06A-125372A82FAA}"/>
              </a:ext>
            </a:extLst>
          </p:cNvPr>
          <p:cNvSpPr txBox="1"/>
          <p:nvPr/>
        </p:nvSpPr>
        <p:spPr>
          <a:xfrm>
            <a:off x="9383544" y="4074703"/>
            <a:ext cx="2419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noProof="1"/>
              <a:t>Kolaps vlnové funkce.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3AC009-D6ED-94BA-30C1-C9BF10772710}"/>
              </a:ext>
            </a:extLst>
          </p:cNvPr>
          <p:cNvSpPr txBox="1"/>
          <p:nvPr/>
        </p:nvSpPr>
        <p:spPr>
          <a:xfrm>
            <a:off x="8494396" y="4383705"/>
            <a:ext cx="348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noProof="1"/>
              <a:t>Heisenbergův princip neurčitosti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2F28B0-D6CA-49AF-2325-4AB1B48B1F3D}"/>
              </a:ext>
            </a:extLst>
          </p:cNvPr>
          <p:cNvSpPr/>
          <p:nvPr/>
        </p:nvSpPr>
        <p:spPr>
          <a:xfrm>
            <a:off x="6270171" y="4868091"/>
            <a:ext cx="1236618" cy="28738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AB503B-313E-59AC-EA3E-1389AB452B76}"/>
              </a:ext>
            </a:extLst>
          </p:cNvPr>
          <p:cNvSpPr txBox="1"/>
          <p:nvPr/>
        </p:nvSpPr>
        <p:spPr>
          <a:xfrm>
            <a:off x="6541431" y="3014550"/>
            <a:ext cx="4070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Nelze vytvořit kopii kvantového stavu.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BE6DC8-E984-9157-9AE4-9B2E2395F3DF}"/>
              </a:ext>
            </a:extLst>
          </p:cNvPr>
          <p:cNvSpPr txBox="1"/>
          <p:nvPr/>
        </p:nvSpPr>
        <p:spPr>
          <a:xfrm>
            <a:off x="9064307" y="3323293"/>
            <a:ext cx="2304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noProof="1"/>
              <a:t>No-cloning theorem.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12567C7-0584-7A8D-F414-759AC5D269EB}"/>
                  </a:ext>
                </a:extLst>
              </p:cNvPr>
              <p:cNvSpPr txBox="1"/>
              <p:nvPr/>
            </p:nvSpPr>
            <p:spPr>
              <a:xfrm>
                <a:off x="7056182" y="4896785"/>
                <a:ext cx="493885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s-CZ" i="1" noProof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cs-CZ" noProof="1"/>
                  <a:t> Lze vytvořit řetězec kvantových stavů, které</a:t>
                </a:r>
                <a:br>
                  <a:rPr lang="cs-CZ" noProof="1"/>
                </a:br>
                <a:r>
                  <a:rPr lang="cs-CZ" noProof="1"/>
                  <a:t>budou podvrhem vždy statisticky narušeny.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12567C7-0584-7A8D-F414-759AC5D269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6182" y="4896785"/>
                <a:ext cx="4938853" cy="646331"/>
              </a:xfrm>
              <a:prstGeom prst="rect">
                <a:avLst/>
              </a:prstGeom>
              <a:blipFill>
                <a:blip r:embed="rId6"/>
                <a:stretch>
                  <a:fillRect l="-1026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980E2557-5F59-7551-F06E-445F97A9BE48}"/>
              </a:ext>
            </a:extLst>
          </p:cNvPr>
          <p:cNvSpPr txBox="1"/>
          <p:nvPr/>
        </p:nvSpPr>
        <p:spPr>
          <a:xfrm>
            <a:off x="505398" y="3638165"/>
            <a:ext cx="43413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noProof="1"/>
              <a:t>10 % bitů se využije ke kontrole bezpečnosti přenosu: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noProof="1"/>
              <a:t>Alice oznámý vyslaný stav (přes KK)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noProof="1"/>
              <a:t>Bob oznámý naměřený stav</a:t>
            </a:r>
          </a:p>
          <a:p>
            <a:br>
              <a:rPr lang="cs-CZ" noProof="1"/>
            </a:br>
            <a:r>
              <a:rPr lang="cs-CZ" noProof="1"/>
              <a:t>Shoda – bit se zahodí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noProof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noProof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40AD2F-793E-D9AB-0007-68A4F9D64BB9}"/>
              </a:ext>
            </a:extLst>
          </p:cNvPr>
          <p:cNvSpPr txBox="1"/>
          <p:nvPr/>
        </p:nvSpPr>
        <p:spPr>
          <a:xfrm>
            <a:off x="505398" y="2899078"/>
            <a:ext cx="4341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noProof="1"/>
              <a:t>90 % přenesených bitů využije Alice a Bob ke generování klíče. (s pomocí KK)</a:t>
            </a:r>
          </a:p>
        </p:txBody>
      </p:sp>
    </p:spTree>
    <p:extLst>
      <p:ext uri="{BB962C8B-B14F-4D97-AF65-F5344CB8AC3E}">
        <p14:creationId xmlns:p14="http://schemas.microsoft.com/office/powerpoint/2010/main" val="88505402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5D7AB-9504-6277-B348-6F7602C95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77AB05-4E26-9BEA-D9D1-B6533BB60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7D5B83A-BEEF-6974-3FE6-A5E5BA045A49}"/>
              </a:ext>
            </a:extLst>
          </p:cNvPr>
          <p:cNvGraphicFramePr>
            <a:graphicFrameLocks noGrp="1"/>
          </p:cNvGraphicFramePr>
          <p:nvPr/>
        </p:nvGraphicFramePr>
        <p:xfrm>
          <a:off x="266700" y="1333500"/>
          <a:ext cx="11475720" cy="3695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376">
                  <a:extLst>
                    <a:ext uri="{9D8B030D-6E8A-4147-A177-3AD203B41FA5}">
                      <a16:colId xmlns:a16="http://schemas.microsoft.com/office/drawing/2014/main" val="2248016736"/>
                    </a:ext>
                  </a:extLst>
                </a:gridCol>
                <a:gridCol w="4712821">
                  <a:extLst>
                    <a:ext uri="{9D8B030D-6E8A-4147-A177-3AD203B41FA5}">
                      <a16:colId xmlns:a16="http://schemas.microsoft.com/office/drawing/2014/main" val="973145926"/>
                    </a:ext>
                  </a:extLst>
                </a:gridCol>
                <a:gridCol w="4296523">
                  <a:extLst>
                    <a:ext uri="{9D8B030D-6E8A-4147-A177-3AD203B41FA5}">
                      <a16:colId xmlns:a16="http://schemas.microsoft.com/office/drawing/2014/main" val="2904428862"/>
                    </a:ext>
                  </a:extLst>
                </a:gridCol>
              </a:tblGrid>
              <a:tr h="754380"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Klasické přenosy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(přímá detekce OOK 10 Gbps SFP)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DV-QKD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(WCP přenosy)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683215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algn="ctr"/>
                      <a:r>
                        <a:rPr lang="cs-CZ" b="1" noProof="1">
                          <a:solidFill>
                            <a:srgbClr val="0068A2"/>
                          </a:solidFill>
                        </a:rPr>
                        <a:t>Bezpečnost:</a:t>
                      </a: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noProof="1">
                          <a:solidFill>
                            <a:srgbClr val="5A5A5A"/>
                          </a:solidFill>
                        </a:rPr>
                        <a:t>Lze odposlechnout / podvrhnout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659956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352277"/>
                  </a:ext>
                </a:extLst>
              </a:tr>
              <a:tr h="1585429">
                <a:tc>
                  <a:txBody>
                    <a:bodyPr/>
                    <a:lstStyle/>
                    <a:p>
                      <a:pPr algn="ctr"/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350103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77348ACD-3639-3192-B8D2-21EBD03D5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24D0359-3400-9357-6C49-5AEEEF75D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2895C88-10A4-36AD-DDBA-3E9ACA4CE00F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7706CD-6F73-3FD0-5E47-734B780120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9067" y="3313875"/>
            <a:ext cx="7772400" cy="2753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91E9BC-7EF4-B49F-709C-E7E26413AB96}"/>
              </a:ext>
            </a:extLst>
          </p:cNvPr>
          <p:cNvSpPr txBox="1"/>
          <p:nvPr/>
        </p:nvSpPr>
        <p:spPr>
          <a:xfrm>
            <a:off x="7424472" y="3779043"/>
            <a:ext cx="4154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Akt měření může změnit kvantový stav.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8B751F-90C8-C50A-27B1-8497F92B0025}"/>
              </a:ext>
            </a:extLst>
          </p:cNvPr>
          <p:cNvSpPr txBox="1"/>
          <p:nvPr/>
        </p:nvSpPr>
        <p:spPr>
          <a:xfrm>
            <a:off x="9383544" y="4074703"/>
            <a:ext cx="2419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noProof="1"/>
              <a:t>Kolaps vlnové funkce.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157807-70DF-83CB-3872-6D7B9C9099EB}"/>
              </a:ext>
            </a:extLst>
          </p:cNvPr>
          <p:cNvSpPr txBox="1"/>
          <p:nvPr/>
        </p:nvSpPr>
        <p:spPr>
          <a:xfrm>
            <a:off x="8494396" y="4383705"/>
            <a:ext cx="348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noProof="1"/>
              <a:t>Heisenbergův princip neurčitosti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4D96B5-545D-0E15-3B2E-ADF1B1BD2D78}"/>
              </a:ext>
            </a:extLst>
          </p:cNvPr>
          <p:cNvSpPr/>
          <p:nvPr/>
        </p:nvSpPr>
        <p:spPr>
          <a:xfrm>
            <a:off x="6270171" y="4868091"/>
            <a:ext cx="1236618" cy="28738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DFDACB-4AB9-3CCE-FB5A-B03030C0FDA6}"/>
              </a:ext>
            </a:extLst>
          </p:cNvPr>
          <p:cNvSpPr txBox="1"/>
          <p:nvPr/>
        </p:nvSpPr>
        <p:spPr>
          <a:xfrm>
            <a:off x="6541431" y="3014550"/>
            <a:ext cx="4070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Nelze vytvořit kopii kvantového stavu.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20EB65-F56E-5FA0-62AA-74AFF68891F2}"/>
              </a:ext>
            </a:extLst>
          </p:cNvPr>
          <p:cNvSpPr txBox="1"/>
          <p:nvPr/>
        </p:nvSpPr>
        <p:spPr>
          <a:xfrm>
            <a:off x="9064307" y="3323293"/>
            <a:ext cx="2304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noProof="1"/>
              <a:t>No-cloning theorem.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53B0509-C3E3-A660-6908-3E04C72F5644}"/>
                  </a:ext>
                </a:extLst>
              </p:cNvPr>
              <p:cNvSpPr txBox="1"/>
              <p:nvPr/>
            </p:nvSpPr>
            <p:spPr>
              <a:xfrm>
                <a:off x="7056182" y="4896785"/>
                <a:ext cx="493885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s-CZ" i="1" noProof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cs-CZ" noProof="1"/>
                  <a:t> Lze vytvořit řetězec kvantových stavů, které</a:t>
                </a:r>
                <a:br>
                  <a:rPr lang="cs-CZ" noProof="1"/>
                </a:br>
                <a:r>
                  <a:rPr lang="cs-CZ" noProof="1"/>
                  <a:t>budou podvrhem vždy statisticky narušeny.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53B0509-C3E3-A660-6908-3E04C72F56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6182" y="4896785"/>
                <a:ext cx="4938853" cy="646331"/>
              </a:xfrm>
              <a:prstGeom prst="rect">
                <a:avLst/>
              </a:prstGeom>
              <a:blipFill>
                <a:blip r:embed="rId6"/>
                <a:stretch>
                  <a:fillRect l="-1026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2729C771-257F-F2B5-89A7-81771F48DD50}"/>
              </a:ext>
            </a:extLst>
          </p:cNvPr>
          <p:cNvSpPr txBox="1"/>
          <p:nvPr/>
        </p:nvSpPr>
        <p:spPr>
          <a:xfrm>
            <a:off x="505398" y="3638165"/>
            <a:ext cx="43413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noProof="1"/>
              <a:t>10 % bitů se využije ke kontrole bezpečnosti přenosu: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noProof="1"/>
              <a:t>Alice oznámý vyslaný stav (přes KK)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noProof="1"/>
              <a:t>Bob oznámý naměřený stav</a:t>
            </a:r>
          </a:p>
          <a:p>
            <a:br>
              <a:rPr lang="cs-CZ" noProof="1"/>
            </a:br>
            <a:r>
              <a:rPr lang="cs-CZ" noProof="1"/>
              <a:t>Shoda – bit se zahodí</a:t>
            </a:r>
          </a:p>
          <a:p>
            <a:r>
              <a:rPr lang="cs-CZ" b="1" noProof="1"/>
              <a:t>Neshoda – bit přispěje ke QBER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noProof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noProof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E09E4B-F4CC-82E4-7997-2F90F9840BF9}"/>
              </a:ext>
            </a:extLst>
          </p:cNvPr>
          <p:cNvSpPr txBox="1"/>
          <p:nvPr/>
        </p:nvSpPr>
        <p:spPr>
          <a:xfrm>
            <a:off x="505398" y="2899078"/>
            <a:ext cx="4341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noProof="1"/>
              <a:t>90 % přenesených bitů využije Alice a Bob ke generování klíče. (s pomocí KK)</a:t>
            </a:r>
          </a:p>
        </p:txBody>
      </p:sp>
    </p:spTree>
    <p:extLst>
      <p:ext uri="{BB962C8B-B14F-4D97-AF65-F5344CB8AC3E}">
        <p14:creationId xmlns:p14="http://schemas.microsoft.com/office/powerpoint/2010/main" val="822656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3365B-6F56-B0ED-D47C-B85072836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E42B51-2C7D-CF5A-0070-6BF5EFF5F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Současná kryptografie</a:t>
            </a: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5F6CAE81-DBAB-0A04-A241-794C52EAFEF4}"/>
              </a:ext>
            </a:extLst>
          </p:cNvPr>
          <p:cNvSpPr txBox="1">
            <a:spLocks/>
          </p:cNvSpPr>
          <p:nvPr/>
        </p:nvSpPr>
        <p:spPr>
          <a:xfrm>
            <a:off x="-428877" y="1466491"/>
            <a:ext cx="5073705" cy="4633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b="0" kern="1200">
                <a:solidFill>
                  <a:srgbClr val="0068A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noProof="1"/>
              <a:t>       Symetrická</a:t>
            </a:r>
            <a:r>
              <a:rPr lang="cs-CZ" b="1" noProof="1"/>
              <a:t> </a:t>
            </a:r>
            <a:r>
              <a:rPr lang="cs-CZ" noProof="1"/>
              <a:t>kryptografie</a:t>
            </a:r>
          </a:p>
          <a:p>
            <a:pPr lvl="2"/>
            <a:r>
              <a:rPr lang="cs-CZ" noProof="1"/>
              <a:t>sdílený </a:t>
            </a:r>
            <a:r>
              <a:rPr lang="cs-CZ" b="1" noProof="1"/>
              <a:t>náhodný</a:t>
            </a:r>
            <a:r>
              <a:rPr lang="cs-CZ" noProof="1"/>
              <a:t> klíč pro šifrování i dešifrování</a:t>
            </a:r>
          </a:p>
          <a:p>
            <a:pPr lvl="2"/>
            <a:r>
              <a:rPr lang="cs-CZ" noProof="1"/>
              <a:t>bezpečnost stojí na utajení a </a:t>
            </a:r>
            <a:r>
              <a:rPr lang="cs-CZ" b="1" noProof="1"/>
              <a:t>bezpečném sdílení klíče</a:t>
            </a:r>
          </a:p>
          <a:p>
            <a:pPr lvl="2"/>
            <a:r>
              <a:rPr lang="cs-CZ" noProof="1">
                <a:solidFill>
                  <a:schemeClr val="bg1"/>
                </a:solidFill>
              </a:rPr>
              <a:t>One-Time-Pad</a:t>
            </a:r>
            <a:r>
              <a:rPr lang="cs-CZ" b="1" noProof="1">
                <a:solidFill>
                  <a:schemeClr val="bg1"/>
                </a:solidFill>
              </a:rPr>
              <a:t> </a:t>
            </a:r>
            <a:r>
              <a:rPr lang="cs-CZ" noProof="1">
                <a:solidFill>
                  <a:schemeClr val="bg1"/>
                </a:solidFill>
              </a:rPr>
              <a:t>je jednorázová šifra</a:t>
            </a:r>
          </a:p>
          <a:p>
            <a:pPr lvl="3"/>
            <a:r>
              <a:rPr lang="cs-CZ" noProof="1">
                <a:solidFill>
                  <a:schemeClr val="bg1"/>
                </a:solidFill>
              </a:rPr>
              <a:t>V praxi nahrazena AES nebo ChaCha20</a:t>
            </a:r>
          </a:p>
          <a:p>
            <a:pPr lvl="1"/>
            <a:endParaRPr lang="cs-CZ" b="1" noProof="1"/>
          </a:p>
          <a:p>
            <a:pPr marL="457200" lvl="1" indent="0">
              <a:buNone/>
            </a:pPr>
            <a:endParaRPr lang="cs-CZ" noProof="1"/>
          </a:p>
          <a:p>
            <a:pPr marL="914400" lvl="2" indent="0">
              <a:buNone/>
            </a:pPr>
            <a:r>
              <a:rPr lang="cs-CZ" noProof="1"/>
              <a:t>Jak bezpečně sdílet tajný klíč?</a:t>
            </a:r>
          </a:p>
          <a:p>
            <a:pPr lvl="1"/>
            <a:endParaRPr lang="cs-CZ" b="1" noProof="1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B8E3D8-FDE0-09DB-B987-E815A481A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706" y="1870297"/>
            <a:ext cx="6606829" cy="414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50146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9245C-6EB9-EE6A-3A81-6823876E9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C4A700-7C9A-67DB-948C-EBAB0CEB7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17838E4-807A-BA26-C37A-9476FCEBCE56}"/>
              </a:ext>
            </a:extLst>
          </p:cNvPr>
          <p:cNvGraphicFramePr>
            <a:graphicFrameLocks noGrp="1"/>
          </p:cNvGraphicFramePr>
          <p:nvPr/>
        </p:nvGraphicFramePr>
        <p:xfrm>
          <a:off x="266700" y="1333500"/>
          <a:ext cx="11475720" cy="3695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376">
                  <a:extLst>
                    <a:ext uri="{9D8B030D-6E8A-4147-A177-3AD203B41FA5}">
                      <a16:colId xmlns:a16="http://schemas.microsoft.com/office/drawing/2014/main" val="2248016736"/>
                    </a:ext>
                  </a:extLst>
                </a:gridCol>
                <a:gridCol w="4712821">
                  <a:extLst>
                    <a:ext uri="{9D8B030D-6E8A-4147-A177-3AD203B41FA5}">
                      <a16:colId xmlns:a16="http://schemas.microsoft.com/office/drawing/2014/main" val="973145926"/>
                    </a:ext>
                  </a:extLst>
                </a:gridCol>
                <a:gridCol w="4296523">
                  <a:extLst>
                    <a:ext uri="{9D8B030D-6E8A-4147-A177-3AD203B41FA5}">
                      <a16:colId xmlns:a16="http://schemas.microsoft.com/office/drawing/2014/main" val="2904428862"/>
                    </a:ext>
                  </a:extLst>
                </a:gridCol>
              </a:tblGrid>
              <a:tr h="754380"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Klasické přenosy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(přímá detekce OOK 10 Gbps SFP)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DV-QKD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(WCP přenosy)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683215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algn="ctr"/>
                      <a:r>
                        <a:rPr lang="cs-CZ" b="1" noProof="1">
                          <a:solidFill>
                            <a:srgbClr val="0068A2"/>
                          </a:solidFill>
                        </a:rPr>
                        <a:t>Bezpečnost:</a:t>
                      </a: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noProof="1">
                          <a:solidFill>
                            <a:srgbClr val="5A5A5A"/>
                          </a:solidFill>
                        </a:rPr>
                        <a:t>Lze odposlechnout / podvrhnout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659956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352277"/>
                  </a:ext>
                </a:extLst>
              </a:tr>
              <a:tr h="1585429">
                <a:tc>
                  <a:txBody>
                    <a:bodyPr/>
                    <a:lstStyle/>
                    <a:p>
                      <a:pPr algn="ctr"/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350103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6636961A-B6AB-A79F-7154-3DDF6363F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ED1C0EF-743E-0F8D-38C5-3DF37276C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1EAED99-5044-86E2-9164-1DB88C4C29FA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17F0F4-822D-6F40-6CC5-A3C0D6691A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9067" y="3313875"/>
            <a:ext cx="7772400" cy="2753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75F824-AFE9-4511-59AA-F1A77BF61BAF}"/>
              </a:ext>
            </a:extLst>
          </p:cNvPr>
          <p:cNvSpPr txBox="1"/>
          <p:nvPr/>
        </p:nvSpPr>
        <p:spPr>
          <a:xfrm>
            <a:off x="7424472" y="3779043"/>
            <a:ext cx="4154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Akt měření může změnit kvantový stav.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542359-07C7-F84C-A05E-D5F544DA5F63}"/>
              </a:ext>
            </a:extLst>
          </p:cNvPr>
          <p:cNvSpPr txBox="1"/>
          <p:nvPr/>
        </p:nvSpPr>
        <p:spPr>
          <a:xfrm>
            <a:off x="9383544" y="4074703"/>
            <a:ext cx="2419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noProof="1"/>
              <a:t>Kolaps vlnové funkce.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F116AD-8FF9-E601-8069-8FA58880979A}"/>
              </a:ext>
            </a:extLst>
          </p:cNvPr>
          <p:cNvSpPr txBox="1"/>
          <p:nvPr/>
        </p:nvSpPr>
        <p:spPr>
          <a:xfrm>
            <a:off x="8494396" y="4383705"/>
            <a:ext cx="348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noProof="1"/>
              <a:t>Heisenbergův princip neurčitosti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A2C544-32EC-4856-B103-494C8F7E7761}"/>
              </a:ext>
            </a:extLst>
          </p:cNvPr>
          <p:cNvSpPr/>
          <p:nvPr/>
        </p:nvSpPr>
        <p:spPr>
          <a:xfrm>
            <a:off x="6270171" y="4868091"/>
            <a:ext cx="1236618" cy="28738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25DD59-D2A9-92AC-8330-35243AECA7A4}"/>
              </a:ext>
            </a:extLst>
          </p:cNvPr>
          <p:cNvSpPr txBox="1"/>
          <p:nvPr/>
        </p:nvSpPr>
        <p:spPr>
          <a:xfrm>
            <a:off x="6541431" y="3014550"/>
            <a:ext cx="4070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Nelze vytvořit kopii kvantového stavu.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D307DA-1531-A457-3216-8DEEBC6960D5}"/>
              </a:ext>
            </a:extLst>
          </p:cNvPr>
          <p:cNvSpPr txBox="1"/>
          <p:nvPr/>
        </p:nvSpPr>
        <p:spPr>
          <a:xfrm>
            <a:off x="9064307" y="3323293"/>
            <a:ext cx="2304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noProof="1"/>
              <a:t>No-cloning theorem.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2F07048-52DA-868C-1D40-AA5450C197D1}"/>
                  </a:ext>
                </a:extLst>
              </p:cNvPr>
              <p:cNvSpPr txBox="1"/>
              <p:nvPr/>
            </p:nvSpPr>
            <p:spPr>
              <a:xfrm>
                <a:off x="7056182" y="4896785"/>
                <a:ext cx="493885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s-CZ" i="1" noProof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cs-CZ" noProof="1"/>
                  <a:t> Lze vytvořit řetězec kvantových stavů, které</a:t>
                </a:r>
                <a:br>
                  <a:rPr lang="cs-CZ" noProof="1"/>
                </a:br>
                <a:r>
                  <a:rPr lang="cs-CZ" noProof="1"/>
                  <a:t>budou podvrhem vždy statisticky narušeny.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2F07048-52DA-868C-1D40-AA5450C197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6182" y="4896785"/>
                <a:ext cx="4938853" cy="646331"/>
              </a:xfrm>
              <a:prstGeom prst="rect">
                <a:avLst/>
              </a:prstGeom>
              <a:blipFill>
                <a:blip r:embed="rId6"/>
                <a:stretch>
                  <a:fillRect l="-1026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B28594FD-A6B1-4AA1-B916-0F6E08D9A182}"/>
              </a:ext>
            </a:extLst>
          </p:cNvPr>
          <p:cNvSpPr txBox="1"/>
          <p:nvPr/>
        </p:nvSpPr>
        <p:spPr>
          <a:xfrm>
            <a:off x="505398" y="3638165"/>
            <a:ext cx="43413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noProof="1"/>
              <a:t>10 % bitů se využije ke kontrole bezpečnosti přenosu: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noProof="1"/>
              <a:t>Alice oznámý vyslaný stav (přes KK)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noProof="1"/>
              <a:t>Bob oznámý naměřený stav</a:t>
            </a:r>
          </a:p>
          <a:p>
            <a:br>
              <a:rPr lang="cs-CZ" noProof="1"/>
            </a:br>
            <a:r>
              <a:rPr lang="cs-CZ" noProof="1"/>
              <a:t>Shoda – bit se zahodí</a:t>
            </a:r>
          </a:p>
          <a:p>
            <a:r>
              <a:rPr lang="cs-CZ" b="1" noProof="1"/>
              <a:t>Neshoda – bit přispěje ke QBER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noProof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noProof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06EFA2-0748-91E2-C31C-4C51DE50571F}"/>
              </a:ext>
            </a:extLst>
          </p:cNvPr>
          <p:cNvSpPr txBox="1"/>
          <p:nvPr/>
        </p:nvSpPr>
        <p:spPr>
          <a:xfrm>
            <a:off x="505398" y="2899078"/>
            <a:ext cx="4341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noProof="1"/>
              <a:t>90 % přenesených bitů využije Alice a Bob ke generování klíče. (s pomocí KK)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0E8229-216E-8947-F4B1-DF30CA7C549C}"/>
              </a:ext>
            </a:extLst>
          </p:cNvPr>
          <p:cNvSpPr txBox="1"/>
          <p:nvPr/>
        </p:nvSpPr>
        <p:spPr>
          <a:xfrm>
            <a:off x="3538272" y="6204401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noProof="1"/>
              <a:t>QBER – Quantum bit error rate </a:t>
            </a:r>
            <a:r>
              <a:rPr lang="cs-CZ" noProof="1"/>
              <a:t>je mírá chybovosti přenášených bitů (stavů)</a:t>
            </a:r>
            <a:endParaRPr lang="cs-CZ" b="1" noProof="1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2411F5-850D-5E5F-1084-7DDF4CABE24C}"/>
              </a:ext>
            </a:extLst>
          </p:cNvPr>
          <p:cNvSpPr/>
          <p:nvPr/>
        </p:nvSpPr>
        <p:spPr>
          <a:xfrm>
            <a:off x="3538272" y="6072543"/>
            <a:ext cx="7772399" cy="6127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71237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21071-33EE-32DE-98CA-4ADA07649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C82739-7730-E5EE-B7E7-4053BD930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DB85A8C-F1D8-96B5-3EC1-7CF77B9226C8}"/>
              </a:ext>
            </a:extLst>
          </p:cNvPr>
          <p:cNvGraphicFramePr>
            <a:graphicFrameLocks noGrp="1"/>
          </p:cNvGraphicFramePr>
          <p:nvPr/>
        </p:nvGraphicFramePr>
        <p:xfrm>
          <a:off x="266700" y="1333500"/>
          <a:ext cx="11475720" cy="3695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376">
                  <a:extLst>
                    <a:ext uri="{9D8B030D-6E8A-4147-A177-3AD203B41FA5}">
                      <a16:colId xmlns:a16="http://schemas.microsoft.com/office/drawing/2014/main" val="2248016736"/>
                    </a:ext>
                  </a:extLst>
                </a:gridCol>
                <a:gridCol w="4712821">
                  <a:extLst>
                    <a:ext uri="{9D8B030D-6E8A-4147-A177-3AD203B41FA5}">
                      <a16:colId xmlns:a16="http://schemas.microsoft.com/office/drawing/2014/main" val="973145926"/>
                    </a:ext>
                  </a:extLst>
                </a:gridCol>
                <a:gridCol w="4296523">
                  <a:extLst>
                    <a:ext uri="{9D8B030D-6E8A-4147-A177-3AD203B41FA5}">
                      <a16:colId xmlns:a16="http://schemas.microsoft.com/office/drawing/2014/main" val="2904428862"/>
                    </a:ext>
                  </a:extLst>
                </a:gridCol>
              </a:tblGrid>
              <a:tr h="754380"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Klasické přenosy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(přímá detekce OOK 10 Gbps SFP)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DV-QKD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(WCP přenosy)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683215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algn="ctr"/>
                      <a:r>
                        <a:rPr lang="cs-CZ" b="1" noProof="1">
                          <a:solidFill>
                            <a:srgbClr val="0068A2"/>
                          </a:solidFill>
                        </a:rPr>
                        <a:t>Bezpečnost:</a:t>
                      </a: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noProof="1">
                          <a:solidFill>
                            <a:srgbClr val="5A5A5A"/>
                          </a:solidFill>
                        </a:rPr>
                        <a:t>Lze odposlechnout / podvrhnout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659956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352277"/>
                  </a:ext>
                </a:extLst>
              </a:tr>
              <a:tr h="1585429">
                <a:tc>
                  <a:txBody>
                    <a:bodyPr/>
                    <a:lstStyle/>
                    <a:p>
                      <a:pPr algn="ctr"/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350103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86C8FACD-67A8-2148-5124-C5F6D12E9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83F16B9-8F08-3D7E-8233-2EF1710A0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EE38618-2ED3-1FCB-BEBC-B4FD7B0A97FE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72BF9B-80F8-88D9-5549-8D0EBEB3E6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9067" y="3313875"/>
            <a:ext cx="7772400" cy="27531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06FFD2A-DE16-2A2F-33D8-48B30613F74E}"/>
              </a:ext>
            </a:extLst>
          </p:cNvPr>
          <p:cNvSpPr/>
          <p:nvPr/>
        </p:nvSpPr>
        <p:spPr>
          <a:xfrm>
            <a:off x="6270171" y="4868091"/>
            <a:ext cx="1236618" cy="28738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49FDC2-F746-1946-9E4B-BD02DF3EB1F0}"/>
              </a:ext>
            </a:extLst>
          </p:cNvPr>
          <p:cNvSpPr txBox="1"/>
          <p:nvPr/>
        </p:nvSpPr>
        <p:spPr>
          <a:xfrm>
            <a:off x="505398" y="3638165"/>
            <a:ext cx="43413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noProof="1"/>
              <a:t>10 % bitů se využije ke kontrole bezpečnosti přenosu: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noProof="1"/>
              <a:t>Alice oznámý vyslaný stav (přes KK)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noProof="1"/>
              <a:t>Bob oznámý naměřený stav</a:t>
            </a:r>
          </a:p>
          <a:p>
            <a:br>
              <a:rPr lang="cs-CZ" noProof="1"/>
            </a:br>
            <a:r>
              <a:rPr lang="cs-CZ" noProof="1"/>
              <a:t>Shoda – bit se zahodí</a:t>
            </a:r>
          </a:p>
          <a:p>
            <a:r>
              <a:rPr lang="cs-CZ" b="1" noProof="1"/>
              <a:t>Neshoda – bit přispěje ke QBER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noProof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noProof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A853C9-9D77-5782-D31F-CB53E3A8140D}"/>
              </a:ext>
            </a:extLst>
          </p:cNvPr>
          <p:cNvSpPr txBox="1"/>
          <p:nvPr/>
        </p:nvSpPr>
        <p:spPr>
          <a:xfrm>
            <a:off x="505398" y="2899078"/>
            <a:ext cx="4341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noProof="1"/>
              <a:t>90 % přenesených bitů využije Alice a Bob ke generování klíče. (s pomocí KK)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C97669-138F-ED9F-C0BB-0A931D95BC81}"/>
              </a:ext>
            </a:extLst>
          </p:cNvPr>
          <p:cNvSpPr txBox="1"/>
          <p:nvPr/>
        </p:nvSpPr>
        <p:spPr>
          <a:xfrm>
            <a:off x="3538272" y="6208251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noProof="1"/>
              <a:t>QBER – Quantum bit error rate </a:t>
            </a:r>
            <a:r>
              <a:rPr lang="cs-CZ" noProof="1"/>
              <a:t>je mírá chybovosti přenášených bitů (stavů)</a:t>
            </a:r>
            <a:endParaRPr lang="cs-CZ" b="1" noProof="1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A8DBF96-D226-4913-383D-0D439011485B}"/>
              </a:ext>
            </a:extLst>
          </p:cNvPr>
          <p:cNvSpPr/>
          <p:nvPr/>
        </p:nvSpPr>
        <p:spPr>
          <a:xfrm>
            <a:off x="3538272" y="6076393"/>
            <a:ext cx="7772399" cy="6127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95343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B1916-6854-E731-4703-D43A75F03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92BBD9-BB6F-6831-E2DA-9E168C165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50CC785-E0C8-DEB5-0325-C022727A6BD8}"/>
              </a:ext>
            </a:extLst>
          </p:cNvPr>
          <p:cNvGraphicFramePr>
            <a:graphicFrameLocks noGrp="1"/>
          </p:cNvGraphicFramePr>
          <p:nvPr/>
        </p:nvGraphicFramePr>
        <p:xfrm>
          <a:off x="266700" y="1333500"/>
          <a:ext cx="11475720" cy="3695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376">
                  <a:extLst>
                    <a:ext uri="{9D8B030D-6E8A-4147-A177-3AD203B41FA5}">
                      <a16:colId xmlns:a16="http://schemas.microsoft.com/office/drawing/2014/main" val="2248016736"/>
                    </a:ext>
                  </a:extLst>
                </a:gridCol>
                <a:gridCol w="4712821">
                  <a:extLst>
                    <a:ext uri="{9D8B030D-6E8A-4147-A177-3AD203B41FA5}">
                      <a16:colId xmlns:a16="http://schemas.microsoft.com/office/drawing/2014/main" val="973145926"/>
                    </a:ext>
                  </a:extLst>
                </a:gridCol>
                <a:gridCol w="4296523">
                  <a:extLst>
                    <a:ext uri="{9D8B030D-6E8A-4147-A177-3AD203B41FA5}">
                      <a16:colId xmlns:a16="http://schemas.microsoft.com/office/drawing/2014/main" val="2904428862"/>
                    </a:ext>
                  </a:extLst>
                </a:gridCol>
              </a:tblGrid>
              <a:tr h="754380"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Klasické přenosy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(přímá detekce OOK 10 Gbps SFP)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DV-QKD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(WCP přenosy)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683215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algn="ctr"/>
                      <a:r>
                        <a:rPr lang="cs-CZ" b="1" noProof="1">
                          <a:solidFill>
                            <a:srgbClr val="0068A2"/>
                          </a:solidFill>
                        </a:rPr>
                        <a:t>Bezpečnost:</a:t>
                      </a: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noProof="1">
                          <a:solidFill>
                            <a:srgbClr val="5A5A5A"/>
                          </a:solidFill>
                        </a:rPr>
                        <a:t>Lze odposlechnout / podvrhnout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659956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352277"/>
                  </a:ext>
                </a:extLst>
              </a:tr>
              <a:tr h="1585429">
                <a:tc>
                  <a:txBody>
                    <a:bodyPr/>
                    <a:lstStyle/>
                    <a:p>
                      <a:pPr algn="ctr"/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350103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3B810E12-AF57-C23F-C9C5-118DB0831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D78D0BB-013E-F60F-7C64-751811A5A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FFEC044-88CB-C0D3-AFFA-02347C79D4AD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92B8B0-CB53-33BD-0A7A-EE2A65E8A5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9067" y="3313875"/>
            <a:ext cx="7772400" cy="27531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FB9F55C-D9C9-D169-5D5A-92FF62B649CC}"/>
              </a:ext>
            </a:extLst>
          </p:cNvPr>
          <p:cNvSpPr/>
          <p:nvPr/>
        </p:nvSpPr>
        <p:spPr>
          <a:xfrm>
            <a:off x="6270171" y="4868091"/>
            <a:ext cx="1236618" cy="28738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16CAFE6-AF61-5A02-7BBB-5310BD147BDC}"/>
                  </a:ext>
                </a:extLst>
              </p:cNvPr>
              <p:cNvSpPr txBox="1"/>
              <p:nvPr/>
            </p:nvSpPr>
            <p:spPr>
              <a:xfrm>
                <a:off x="7072872" y="2962631"/>
                <a:ext cx="3473067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noProof="1"/>
                  <a:t>Pokud </a:t>
                </a:r>
                <a:r>
                  <a:rPr lang="cs-CZ" b="1" noProof="1"/>
                  <a:t>QBER</a:t>
                </a:r>
                <a:r>
                  <a:rPr lang="cs-CZ" noProof="1"/>
                  <a:t> </a:t>
                </a:r>
                <a14:m>
                  <m:oMath xmlns:m="http://schemas.openxmlformats.org/officeDocument/2006/math">
                    <m:r>
                      <a:rPr lang="cs-CZ" i="1" noProof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cs-CZ" noProof="1"/>
                  <a:t> </a:t>
                </a:r>
                <a:r>
                  <a:rPr lang="cs-CZ" b="1" noProof="1"/>
                  <a:t>Limita protokolu</a:t>
                </a:r>
                <a:br>
                  <a:rPr lang="cs-CZ" noProof="1"/>
                </a:br>
                <a:br>
                  <a:rPr lang="cs-CZ" noProof="1"/>
                </a:br>
                <a:br>
                  <a:rPr lang="cs-CZ" noProof="1"/>
                </a:br>
                <a:br>
                  <a:rPr lang="cs-CZ" noProof="1"/>
                </a:br>
                <a:br>
                  <a:rPr lang="cs-CZ" noProof="1"/>
                </a:br>
                <a:endParaRPr lang="cs-CZ" noProof="1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16CAFE6-AF61-5A02-7BBB-5310BD147B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2872" y="2962631"/>
                <a:ext cx="3473067" cy="1754326"/>
              </a:xfrm>
              <a:prstGeom prst="rect">
                <a:avLst/>
              </a:prstGeom>
              <a:blipFill>
                <a:blip r:embed="rId6"/>
                <a:stretch>
                  <a:fillRect l="-1455" t="-1439" r="-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238599EF-E636-0360-C77F-F1C4712B94C6}"/>
              </a:ext>
            </a:extLst>
          </p:cNvPr>
          <p:cNvSpPr txBox="1"/>
          <p:nvPr/>
        </p:nvSpPr>
        <p:spPr>
          <a:xfrm>
            <a:off x="505398" y="3638165"/>
            <a:ext cx="43413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noProof="1"/>
              <a:t>10 % bitů se využije ke kontrole bezpečnosti přenosu: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noProof="1"/>
              <a:t>Alice oznámý vyslaný stav (přes KK)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noProof="1"/>
              <a:t>Bob oznámý naměřený stav</a:t>
            </a:r>
          </a:p>
          <a:p>
            <a:br>
              <a:rPr lang="cs-CZ" noProof="1"/>
            </a:br>
            <a:r>
              <a:rPr lang="cs-CZ" noProof="1"/>
              <a:t>Shoda – bit se zahodí</a:t>
            </a:r>
          </a:p>
          <a:p>
            <a:r>
              <a:rPr lang="cs-CZ" b="1" noProof="1"/>
              <a:t>Neshoda – bit přispěje ke QBER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noProof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noProof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E429DB-A4F7-4298-0736-F67463179456}"/>
              </a:ext>
            </a:extLst>
          </p:cNvPr>
          <p:cNvSpPr txBox="1"/>
          <p:nvPr/>
        </p:nvSpPr>
        <p:spPr>
          <a:xfrm>
            <a:off x="505398" y="2899078"/>
            <a:ext cx="4341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noProof="1"/>
              <a:t>90 % přenesených bitů využije Alice a Bob ke generování klíče. (s pomocí KK)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82EF80-28F2-6DA1-B73F-F610EBAAD7F2}"/>
              </a:ext>
            </a:extLst>
          </p:cNvPr>
          <p:cNvSpPr txBox="1"/>
          <p:nvPr/>
        </p:nvSpPr>
        <p:spPr>
          <a:xfrm>
            <a:off x="3538272" y="6208251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noProof="1"/>
              <a:t>QBER – Quantum bit error rate </a:t>
            </a:r>
            <a:r>
              <a:rPr lang="cs-CZ" noProof="1"/>
              <a:t>je mírá chybovosti přenášených bitů (stavů)</a:t>
            </a:r>
            <a:endParaRPr lang="cs-CZ" b="1" noProof="1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B4AC12E-D557-A5D8-A6AE-D92E276D2881}"/>
              </a:ext>
            </a:extLst>
          </p:cNvPr>
          <p:cNvSpPr/>
          <p:nvPr/>
        </p:nvSpPr>
        <p:spPr>
          <a:xfrm>
            <a:off x="3538272" y="6076393"/>
            <a:ext cx="7772399" cy="6127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11776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0496B-3481-3DF7-C5FF-9820DC506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C645D2-CF62-0A60-29F3-AC314C260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F750A84-5FE9-D360-D315-5CB3A21C7831}"/>
              </a:ext>
            </a:extLst>
          </p:cNvPr>
          <p:cNvGraphicFramePr>
            <a:graphicFrameLocks noGrp="1"/>
          </p:cNvGraphicFramePr>
          <p:nvPr/>
        </p:nvGraphicFramePr>
        <p:xfrm>
          <a:off x="266700" y="1333500"/>
          <a:ext cx="11475720" cy="3695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376">
                  <a:extLst>
                    <a:ext uri="{9D8B030D-6E8A-4147-A177-3AD203B41FA5}">
                      <a16:colId xmlns:a16="http://schemas.microsoft.com/office/drawing/2014/main" val="2248016736"/>
                    </a:ext>
                  </a:extLst>
                </a:gridCol>
                <a:gridCol w="4712821">
                  <a:extLst>
                    <a:ext uri="{9D8B030D-6E8A-4147-A177-3AD203B41FA5}">
                      <a16:colId xmlns:a16="http://schemas.microsoft.com/office/drawing/2014/main" val="973145926"/>
                    </a:ext>
                  </a:extLst>
                </a:gridCol>
                <a:gridCol w="4296523">
                  <a:extLst>
                    <a:ext uri="{9D8B030D-6E8A-4147-A177-3AD203B41FA5}">
                      <a16:colId xmlns:a16="http://schemas.microsoft.com/office/drawing/2014/main" val="2904428862"/>
                    </a:ext>
                  </a:extLst>
                </a:gridCol>
              </a:tblGrid>
              <a:tr h="754380"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Klasické přenosy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(přímá detekce OOK 10 Gbps SFP)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DV-QKD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(WCP přenosy)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683215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algn="ctr"/>
                      <a:r>
                        <a:rPr lang="cs-CZ" b="1" noProof="1">
                          <a:solidFill>
                            <a:srgbClr val="0068A2"/>
                          </a:solidFill>
                        </a:rPr>
                        <a:t>Bezpečnost:</a:t>
                      </a: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noProof="1">
                          <a:solidFill>
                            <a:srgbClr val="5A5A5A"/>
                          </a:solidFill>
                        </a:rPr>
                        <a:t>Lze odposlechnout / podvrhnout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659956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352277"/>
                  </a:ext>
                </a:extLst>
              </a:tr>
              <a:tr h="1585429">
                <a:tc>
                  <a:txBody>
                    <a:bodyPr/>
                    <a:lstStyle/>
                    <a:p>
                      <a:pPr algn="ctr"/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350103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30211220-B61B-0464-BAF4-18629A0D8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ABEAB38-02AB-5B19-BB23-66B59306D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5296476-9793-793B-8D61-3671BDCF1B8B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578163-A221-A2F9-AB5F-D03D312E82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9067" y="3313875"/>
            <a:ext cx="7772400" cy="27531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F3DCD9-8BD8-8915-0971-6380764CEC84}"/>
              </a:ext>
            </a:extLst>
          </p:cNvPr>
          <p:cNvSpPr/>
          <p:nvPr/>
        </p:nvSpPr>
        <p:spPr>
          <a:xfrm>
            <a:off x="6270171" y="4868091"/>
            <a:ext cx="1236618" cy="28738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263CFD9-48A3-5213-0683-7C1628F031E0}"/>
                  </a:ext>
                </a:extLst>
              </p:cNvPr>
              <p:cNvSpPr txBox="1"/>
              <p:nvPr/>
            </p:nvSpPr>
            <p:spPr>
              <a:xfrm>
                <a:off x="7072872" y="2962631"/>
                <a:ext cx="3473067" cy="2031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noProof="1"/>
                  <a:t>Pokud </a:t>
                </a:r>
                <a:r>
                  <a:rPr lang="cs-CZ" b="1" noProof="1"/>
                  <a:t>QBER</a:t>
                </a:r>
                <a:r>
                  <a:rPr lang="cs-CZ" noProof="1"/>
                  <a:t> </a:t>
                </a:r>
                <a14:m>
                  <m:oMath xmlns:m="http://schemas.openxmlformats.org/officeDocument/2006/math">
                    <m:r>
                      <a:rPr lang="cs-CZ" i="1" noProof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cs-CZ" noProof="1"/>
                  <a:t> </a:t>
                </a:r>
                <a:r>
                  <a:rPr lang="cs-CZ" b="1" noProof="1"/>
                  <a:t>Limita protokolu</a:t>
                </a:r>
                <a:br>
                  <a:rPr lang="cs-CZ" noProof="1"/>
                </a:br>
                <a:br>
                  <a:rPr lang="cs-CZ" noProof="1"/>
                </a:br>
                <a:r>
                  <a:rPr lang="cs-CZ" noProof="1"/>
                  <a:t>Poté je generovaný klíč přijat.</a:t>
                </a:r>
                <a:br>
                  <a:rPr lang="cs-CZ" noProof="1"/>
                </a:br>
                <a:br>
                  <a:rPr lang="cs-CZ" noProof="1"/>
                </a:br>
                <a:br>
                  <a:rPr lang="cs-CZ" noProof="1"/>
                </a:br>
                <a:br>
                  <a:rPr lang="cs-CZ" noProof="1"/>
                </a:br>
                <a:endParaRPr lang="cs-CZ" noProof="1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263CFD9-48A3-5213-0683-7C1628F03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2872" y="2962631"/>
                <a:ext cx="3473067" cy="2031325"/>
              </a:xfrm>
              <a:prstGeom prst="rect">
                <a:avLst/>
              </a:prstGeom>
              <a:blipFill>
                <a:blip r:embed="rId6"/>
                <a:stretch>
                  <a:fillRect l="-1455" t="-1242" r="-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62D1F26-BFF6-1734-4F07-AAFE6A3A34D3}"/>
              </a:ext>
            </a:extLst>
          </p:cNvPr>
          <p:cNvSpPr txBox="1"/>
          <p:nvPr/>
        </p:nvSpPr>
        <p:spPr>
          <a:xfrm>
            <a:off x="505398" y="3638165"/>
            <a:ext cx="43413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noProof="1"/>
              <a:t>10 % bitů se využije ke kontrole bezpečnosti přenosu: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noProof="1"/>
              <a:t>Alice oznámý vyslaný stav (přes KK)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noProof="1"/>
              <a:t>Bob oznámý naměřený stav</a:t>
            </a:r>
          </a:p>
          <a:p>
            <a:br>
              <a:rPr lang="cs-CZ" noProof="1"/>
            </a:br>
            <a:r>
              <a:rPr lang="cs-CZ" noProof="1"/>
              <a:t>Shoda – bit se zahodí</a:t>
            </a:r>
          </a:p>
          <a:p>
            <a:r>
              <a:rPr lang="cs-CZ" b="1" noProof="1"/>
              <a:t>Neshoda – bit přispěje ke QBER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noProof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noProof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92423E-2169-F792-DA7E-9385D749A2AE}"/>
              </a:ext>
            </a:extLst>
          </p:cNvPr>
          <p:cNvSpPr txBox="1"/>
          <p:nvPr/>
        </p:nvSpPr>
        <p:spPr>
          <a:xfrm>
            <a:off x="505398" y="2899078"/>
            <a:ext cx="4341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noProof="1"/>
              <a:t>90 % přenesených bitů využije Alice a Bob ke generování klíče. (s pomocí KK)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4B1E4C-F930-E7FB-3579-AE7A527C48AC}"/>
              </a:ext>
            </a:extLst>
          </p:cNvPr>
          <p:cNvSpPr txBox="1"/>
          <p:nvPr/>
        </p:nvSpPr>
        <p:spPr>
          <a:xfrm>
            <a:off x="3538272" y="6208251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noProof="1"/>
              <a:t>QBER – Quantum bit error rate </a:t>
            </a:r>
            <a:r>
              <a:rPr lang="cs-CZ" noProof="1"/>
              <a:t>je mírá chybovosti přenášených bitů (stavů)</a:t>
            </a:r>
            <a:endParaRPr lang="cs-CZ" b="1" noProof="1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B41CF56-0686-0EC5-9D27-16AD12D6B972}"/>
              </a:ext>
            </a:extLst>
          </p:cNvPr>
          <p:cNvSpPr/>
          <p:nvPr/>
        </p:nvSpPr>
        <p:spPr>
          <a:xfrm>
            <a:off x="3538272" y="6076393"/>
            <a:ext cx="7772399" cy="6127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53571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0A197-8CF1-B784-05CB-BFFAFC0E3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E43F73-B86A-FA1A-C19E-11E4BCCCC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4403332-41E7-346F-874C-65CD3CCEEA23}"/>
              </a:ext>
            </a:extLst>
          </p:cNvPr>
          <p:cNvGraphicFramePr>
            <a:graphicFrameLocks noGrp="1"/>
          </p:cNvGraphicFramePr>
          <p:nvPr/>
        </p:nvGraphicFramePr>
        <p:xfrm>
          <a:off x="266700" y="1333500"/>
          <a:ext cx="11475720" cy="3695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376">
                  <a:extLst>
                    <a:ext uri="{9D8B030D-6E8A-4147-A177-3AD203B41FA5}">
                      <a16:colId xmlns:a16="http://schemas.microsoft.com/office/drawing/2014/main" val="2248016736"/>
                    </a:ext>
                  </a:extLst>
                </a:gridCol>
                <a:gridCol w="4712821">
                  <a:extLst>
                    <a:ext uri="{9D8B030D-6E8A-4147-A177-3AD203B41FA5}">
                      <a16:colId xmlns:a16="http://schemas.microsoft.com/office/drawing/2014/main" val="973145926"/>
                    </a:ext>
                  </a:extLst>
                </a:gridCol>
                <a:gridCol w="4296523">
                  <a:extLst>
                    <a:ext uri="{9D8B030D-6E8A-4147-A177-3AD203B41FA5}">
                      <a16:colId xmlns:a16="http://schemas.microsoft.com/office/drawing/2014/main" val="2904428862"/>
                    </a:ext>
                  </a:extLst>
                </a:gridCol>
              </a:tblGrid>
              <a:tr h="754380"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Klasické přenosy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(přímá detekce OOK 10 Gbps SFP)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DV-QKD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(WCP přenosy)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683215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algn="ctr"/>
                      <a:r>
                        <a:rPr lang="cs-CZ" b="1" noProof="1">
                          <a:solidFill>
                            <a:srgbClr val="0068A2"/>
                          </a:solidFill>
                        </a:rPr>
                        <a:t>Bezpečnost:</a:t>
                      </a: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noProof="1">
                          <a:solidFill>
                            <a:srgbClr val="5A5A5A"/>
                          </a:solidFill>
                        </a:rPr>
                        <a:t>Lze odposlechnout / podvrhnout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659956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352277"/>
                  </a:ext>
                </a:extLst>
              </a:tr>
              <a:tr h="1585429">
                <a:tc>
                  <a:txBody>
                    <a:bodyPr/>
                    <a:lstStyle/>
                    <a:p>
                      <a:pPr algn="ctr"/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350103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E0FE5D16-CD80-AE3D-F848-9D3F9A7C5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6C9C86D-88CD-4B1F-3829-433991873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41170B2-4E1D-3776-E18E-A2D67776F722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92FAD1-11F9-B267-7D32-1F8AD2130F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9067" y="3313875"/>
            <a:ext cx="7772400" cy="27531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13838D3-4D68-3E86-BE4D-E140A0B40376}"/>
              </a:ext>
            </a:extLst>
          </p:cNvPr>
          <p:cNvSpPr/>
          <p:nvPr/>
        </p:nvSpPr>
        <p:spPr>
          <a:xfrm>
            <a:off x="6270171" y="4868091"/>
            <a:ext cx="1236618" cy="28738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72B0DC4-AAFE-17DF-EF5A-C995459F5379}"/>
                  </a:ext>
                </a:extLst>
              </p:cNvPr>
              <p:cNvSpPr txBox="1"/>
              <p:nvPr/>
            </p:nvSpPr>
            <p:spPr>
              <a:xfrm>
                <a:off x="7072872" y="2962631"/>
                <a:ext cx="4536819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noProof="1"/>
                  <a:t>Pokud </a:t>
                </a:r>
                <a:r>
                  <a:rPr lang="cs-CZ" b="1" noProof="1"/>
                  <a:t>QBER</a:t>
                </a:r>
                <a:r>
                  <a:rPr lang="cs-CZ" noProof="1"/>
                  <a:t> </a:t>
                </a:r>
                <a14:m>
                  <m:oMath xmlns:m="http://schemas.openxmlformats.org/officeDocument/2006/math">
                    <m:r>
                      <a:rPr lang="cs-CZ" i="1" noProof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cs-CZ" noProof="1"/>
                  <a:t> </a:t>
                </a:r>
                <a:r>
                  <a:rPr lang="cs-CZ" b="1" noProof="1"/>
                  <a:t>Limita protokolu</a:t>
                </a:r>
                <a:br>
                  <a:rPr lang="cs-CZ" noProof="1"/>
                </a:br>
                <a:br>
                  <a:rPr lang="cs-CZ" noProof="1"/>
                </a:br>
                <a:r>
                  <a:rPr lang="cs-CZ" noProof="1"/>
                  <a:t>Poté je generovaný klíč přijat.</a:t>
                </a:r>
                <a:br>
                  <a:rPr lang="cs-CZ" noProof="1"/>
                </a:br>
                <a:br>
                  <a:rPr lang="cs-CZ" noProof="1"/>
                </a:br>
                <a:r>
                  <a:rPr lang="cs-CZ" noProof="1"/>
                  <a:t>V opačném případě je klíč zahozen, jelikož</a:t>
                </a:r>
                <a:br>
                  <a:rPr lang="cs-CZ" noProof="1"/>
                </a:br>
                <a:r>
                  <a:rPr lang="cs-CZ" noProof="1"/>
                  <a:t>mohl být kompromitován. </a:t>
                </a:r>
                <a:br>
                  <a:rPr lang="cs-CZ" noProof="1"/>
                </a:br>
                <a:br>
                  <a:rPr lang="cs-CZ" noProof="1"/>
                </a:br>
                <a:endParaRPr lang="cs-CZ" noProof="1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72B0DC4-AAFE-17DF-EF5A-C995459F53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2872" y="2962631"/>
                <a:ext cx="4536819" cy="2308324"/>
              </a:xfrm>
              <a:prstGeom prst="rect">
                <a:avLst/>
              </a:prstGeom>
              <a:blipFill>
                <a:blip r:embed="rId6"/>
                <a:stretch>
                  <a:fillRect l="-1117" t="-1093" r="-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2194ADA5-C4A6-C3DB-114C-8AC77C0A84A0}"/>
              </a:ext>
            </a:extLst>
          </p:cNvPr>
          <p:cNvSpPr txBox="1"/>
          <p:nvPr/>
        </p:nvSpPr>
        <p:spPr>
          <a:xfrm>
            <a:off x="505398" y="3638165"/>
            <a:ext cx="43413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noProof="1"/>
              <a:t>10 % bitů se využije ke kontrole bezpečnosti přenosu: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noProof="1"/>
              <a:t>Alice oznámý vyslaný stav (přes KK)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noProof="1"/>
              <a:t>Bob oznámý naměřený stav</a:t>
            </a:r>
          </a:p>
          <a:p>
            <a:br>
              <a:rPr lang="cs-CZ" noProof="1"/>
            </a:br>
            <a:r>
              <a:rPr lang="cs-CZ" noProof="1"/>
              <a:t>Shoda – bit se zahodí</a:t>
            </a:r>
          </a:p>
          <a:p>
            <a:r>
              <a:rPr lang="cs-CZ" b="1" noProof="1"/>
              <a:t>Neshoda – bit přispěje ke QBER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noProof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noProof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D14BE3-ADEA-C5AC-2E17-CB6FA630FF58}"/>
              </a:ext>
            </a:extLst>
          </p:cNvPr>
          <p:cNvSpPr txBox="1"/>
          <p:nvPr/>
        </p:nvSpPr>
        <p:spPr>
          <a:xfrm>
            <a:off x="505398" y="2899078"/>
            <a:ext cx="4341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noProof="1"/>
              <a:t>90 % přenesených bitů využije Alice a Bob ke generování klíče. (s pomocí KK)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4D3F60-8C52-DC5F-C2CB-254658CD0997}"/>
              </a:ext>
            </a:extLst>
          </p:cNvPr>
          <p:cNvSpPr txBox="1"/>
          <p:nvPr/>
        </p:nvSpPr>
        <p:spPr>
          <a:xfrm>
            <a:off x="3538272" y="6208251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noProof="1"/>
              <a:t>QBER – Quantum bit error rate </a:t>
            </a:r>
            <a:r>
              <a:rPr lang="cs-CZ" noProof="1"/>
              <a:t>je mírá chybovosti přenášených bitů (stavů)</a:t>
            </a:r>
            <a:endParaRPr lang="cs-CZ" b="1" noProof="1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318C2AB-1E42-C4D0-6D22-C3E1A6B26573}"/>
              </a:ext>
            </a:extLst>
          </p:cNvPr>
          <p:cNvSpPr/>
          <p:nvPr/>
        </p:nvSpPr>
        <p:spPr>
          <a:xfrm>
            <a:off x="3538272" y="6076393"/>
            <a:ext cx="7772399" cy="6127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8850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BB23B-80DD-5A95-A78A-FEBDC3F1A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B0C06C-DAE0-63EB-C011-E231CF1C0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CC6AD36-A1C2-6B65-C57A-6198E814BC9C}"/>
              </a:ext>
            </a:extLst>
          </p:cNvPr>
          <p:cNvGraphicFramePr>
            <a:graphicFrameLocks noGrp="1"/>
          </p:cNvGraphicFramePr>
          <p:nvPr/>
        </p:nvGraphicFramePr>
        <p:xfrm>
          <a:off x="266700" y="1333500"/>
          <a:ext cx="11475720" cy="3695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376">
                  <a:extLst>
                    <a:ext uri="{9D8B030D-6E8A-4147-A177-3AD203B41FA5}">
                      <a16:colId xmlns:a16="http://schemas.microsoft.com/office/drawing/2014/main" val="2248016736"/>
                    </a:ext>
                  </a:extLst>
                </a:gridCol>
                <a:gridCol w="4712821">
                  <a:extLst>
                    <a:ext uri="{9D8B030D-6E8A-4147-A177-3AD203B41FA5}">
                      <a16:colId xmlns:a16="http://schemas.microsoft.com/office/drawing/2014/main" val="973145926"/>
                    </a:ext>
                  </a:extLst>
                </a:gridCol>
                <a:gridCol w="4296523">
                  <a:extLst>
                    <a:ext uri="{9D8B030D-6E8A-4147-A177-3AD203B41FA5}">
                      <a16:colId xmlns:a16="http://schemas.microsoft.com/office/drawing/2014/main" val="2904428862"/>
                    </a:ext>
                  </a:extLst>
                </a:gridCol>
              </a:tblGrid>
              <a:tr h="754380"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Klasické přenosy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(přímá detekce OOK 10 Gbps SFP)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DV-QKD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(WCP přenosy)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683215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algn="ctr"/>
                      <a:r>
                        <a:rPr lang="cs-CZ" b="1" noProof="1">
                          <a:solidFill>
                            <a:srgbClr val="0068A2"/>
                          </a:solidFill>
                        </a:rPr>
                        <a:t>Bezpečnost:</a:t>
                      </a: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noProof="1">
                          <a:solidFill>
                            <a:srgbClr val="5A5A5A"/>
                          </a:solidFill>
                        </a:rPr>
                        <a:t>Lze odposlechnout / podvrhnout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659956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352277"/>
                  </a:ext>
                </a:extLst>
              </a:tr>
              <a:tr h="1585429">
                <a:tc>
                  <a:txBody>
                    <a:bodyPr/>
                    <a:lstStyle/>
                    <a:p>
                      <a:pPr algn="ctr"/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350103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A256940E-40E3-9F72-2110-25CD75418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83C2AE-6854-C605-8322-F6D8B6563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D3C3BF7-41A8-99DF-34A8-7DD1FAE60145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05AD20-1595-2D2D-BACA-7210F4530C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9067" y="3313875"/>
            <a:ext cx="7772400" cy="27531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B30EE1E-FF5E-DEE3-2292-1327E3DD42C4}"/>
              </a:ext>
            </a:extLst>
          </p:cNvPr>
          <p:cNvSpPr/>
          <p:nvPr/>
        </p:nvSpPr>
        <p:spPr>
          <a:xfrm>
            <a:off x="6270171" y="4868091"/>
            <a:ext cx="1236618" cy="28738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9A7C3B8-AB16-865A-04B7-6009ED4048F3}"/>
                  </a:ext>
                </a:extLst>
              </p:cNvPr>
              <p:cNvSpPr txBox="1"/>
              <p:nvPr/>
            </p:nvSpPr>
            <p:spPr>
              <a:xfrm>
                <a:off x="7072872" y="2962631"/>
                <a:ext cx="4536819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noProof="1"/>
                  <a:t>Pokud </a:t>
                </a:r>
                <a:r>
                  <a:rPr lang="cs-CZ" b="1" noProof="1"/>
                  <a:t>QBER</a:t>
                </a:r>
                <a:r>
                  <a:rPr lang="cs-CZ" noProof="1"/>
                  <a:t> </a:t>
                </a:r>
                <a14:m>
                  <m:oMath xmlns:m="http://schemas.openxmlformats.org/officeDocument/2006/math">
                    <m:r>
                      <a:rPr lang="cs-CZ" i="1" noProof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cs-CZ" noProof="1"/>
                  <a:t> </a:t>
                </a:r>
                <a:r>
                  <a:rPr lang="cs-CZ" b="1" noProof="1"/>
                  <a:t>Limita protokolu</a:t>
                </a:r>
                <a:br>
                  <a:rPr lang="cs-CZ" noProof="1"/>
                </a:br>
                <a:br>
                  <a:rPr lang="cs-CZ" noProof="1"/>
                </a:br>
                <a:r>
                  <a:rPr lang="cs-CZ" noProof="1"/>
                  <a:t>Poté je generovaný klíč přijat.</a:t>
                </a:r>
                <a:br>
                  <a:rPr lang="cs-CZ" noProof="1"/>
                </a:br>
                <a:br>
                  <a:rPr lang="cs-CZ" noProof="1"/>
                </a:br>
                <a:r>
                  <a:rPr lang="cs-CZ" noProof="1"/>
                  <a:t>V opačném případě je klíč zahozen, jelikož</a:t>
                </a:r>
                <a:br>
                  <a:rPr lang="cs-CZ" noProof="1"/>
                </a:br>
                <a:r>
                  <a:rPr lang="cs-CZ" noProof="1"/>
                  <a:t>mohl být kompromitován. </a:t>
                </a:r>
                <a:br>
                  <a:rPr lang="cs-CZ" noProof="1"/>
                </a:br>
                <a:br>
                  <a:rPr lang="cs-CZ" noProof="1"/>
                </a:br>
                <a:r>
                  <a:rPr lang="cs-CZ" noProof="1"/>
                  <a:t>Přenos začíná od znovu.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9A7C3B8-AB16-865A-04B7-6009ED4048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2872" y="2962631"/>
                <a:ext cx="4536819" cy="2308324"/>
              </a:xfrm>
              <a:prstGeom prst="rect">
                <a:avLst/>
              </a:prstGeom>
              <a:blipFill>
                <a:blip r:embed="rId6"/>
                <a:stretch>
                  <a:fillRect l="-1117" t="-1093" r="-279" b="-2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1834CAF9-E62C-BD37-EDD5-525B81DB1FB9}"/>
              </a:ext>
            </a:extLst>
          </p:cNvPr>
          <p:cNvSpPr txBox="1"/>
          <p:nvPr/>
        </p:nvSpPr>
        <p:spPr>
          <a:xfrm>
            <a:off x="505398" y="3638165"/>
            <a:ext cx="43413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noProof="1"/>
              <a:t>10 % bitů se využije ke kontrole bezpečnosti přenosu: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noProof="1"/>
              <a:t>Alice oznámý vyslaný stav (přes KK)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noProof="1"/>
              <a:t>Bob oznámý naměřený stav</a:t>
            </a:r>
          </a:p>
          <a:p>
            <a:br>
              <a:rPr lang="cs-CZ" noProof="1"/>
            </a:br>
            <a:r>
              <a:rPr lang="cs-CZ" noProof="1"/>
              <a:t>Shoda – bit se zahodí</a:t>
            </a:r>
          </a:p>
          <a:p>
            <a:r>
              <a:rPr lang="cs-CZ" b="1" noProof="1"/>
              <a:t>Neshoda – bit přispěje ke QBER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noProof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noProof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FE4B34-16B8-1063-03AD-FB38C65B6B65}"/>
              </a:ext>
            </a:extLst>
          </p:cNvPr>
          <p:cNvSpPr txBox="1"/>
          <p:nvPr/>
        </p:nvSpPr>
        <p:spPr>
          <a:xfrm>
            <a:off x="505398" y="2899078"/>
            <a:ext cx="4341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noProof="1"/>
              <a:t>90 % přenesených bitů využije Alice a Bob ke generování klíče. (s pomocí KK)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CE727D-8547-1513-356B-0E7769DE0EBE}"/>
              </a:ext>
            </a:extLst>
          </p:cNvPr>
          <p:cNvSpPr txBox="1"/>
          <p:nvPr/>
        </p:nvSpPr>
        <p:spPr>
          <a:xfrm>
            <a:off x="3538272" y="6208251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noProof="1"/>
              <a:t>QBER – Quantum bit error rate </a:t>
            </a:r>
            <a:r>
              <a:rPr lang="cs-CZ" noProof="1"/>
              <a:t>je mírá chybovosti přenášených bitů (stavů)</a:t>
            </a:r>
            <a:endParaRPr lang="cs-CZ" b="1" noProof="1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320ED3B-DA1E-DD29-D016-2953ECDEEB0E}"/>
              </a:ext>
            </a:extLst>
          </p:cNvPr>
          <p:cNvSpPr/>
          <p:nvPr/>
        </p:nvSpPr>
        <p:spPr>
          <a:xfrm>
            <a:off x="3538272" y="6076393"/>
            <a:ext cx="7772399" cy="6127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95427A-07BF-B6BC-452C-4B21F05C2C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501" y="4753806"/>
            <a:ext cx="4953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84578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434AEE-9CDA-F105-7805-7956BDF80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0449F8-89AB-5D19-18ED-6926A3A6A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0209651-CA49-530D-68FE-4049B9BBB5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2918638"/>
              </p:ext>
            </p:extLst>
          </p:nvPr>
        </p:nvGraphicFramePr>
        <p:xfrm>
          <a:off x="266700" y="1333500"/>
          <a:ext cx="11475720" cy="3695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376">
                  <a:extLst>
                    <a:ext uri="{9D8B030D-6E8A-4147-A177-3AD203B41FA5}">
                      <a16:colId xmlns:a16="http://schemas.microsoft.com/office/drawing/2014/main" val="2248016736"/>
                    </a:ext>
                  </a:extLst>
                </a:gridCol>
                <a:gridCol w="4712821">
                  <a:extLst>
                    <a:ext uri="{9D8B030D-6E8A-4147-A177-3AD203B41FA5}">
                      <a16:colId xmlns:a16="http://schemas.microsoft.com/office/drawing/2014/main" val="973145926"/>
                    </a:ext>
                  </a:extLst>
                </a:gridCol>
                <a:gridCol w="4296523">
                  <a:extLst>
                    <a:ext uri="{9D8B030D-6E8A-4147-A177-3AD203B41FA5}">
                      <a16:colId xmlns:a16="http://schemas.microsoft.com/office/drawing/2014/main" val="2904428862"/>
                    </a:ext>
                  </a:extLst>
                </a:gridCol>
              </a:tblGrid>
              <a:tr h="754380"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Klasické přenosy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(přímá detekce OOK 10 Gbps SFP)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DV-QKD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(WCP přenosy)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683215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algn="ctr"/>
                      <a:r>
                        <a:rPr lang="cs-CZ" b="1" noProof="1">
                          <a:solidFill>
                            <a:srgbClr val="0068A2"/>
                          </a:solidFill>
                        </a:rPr>
                        <a:t>Bezpečnost:</a:t>
                      </a: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noProof="1">
                          <a:solidFill>
                            <a:srgbClr val="5A5A5A"/>
                          </a:solidFill>
                        </a:rPr>
                        <a:t>Lze odposlechnout / podvrhnout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noProof="1">
                          <a:solidFill>
                            <a:srgbClr val="5A5A5A"/>
                          </a:solidFill>
                        </a:rPr>
                        <a:t>Absolutní teoretická bezpečnost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659956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352277"/>
                  </a:ext>
                </a:extLst>
              </a:tr>
              <a:tr h="1585429">
                <a:tc>
                  <a:txBody>
                    <a:bodyPr/>
                    <a:lstStyle/>
                    <a:p>
                      <a:pPr algn="ctr"/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350103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1A3D2D81-A63F-77B7-F4E9-611AFC6DA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A8D69B1-CBAC-81AC-9938-698882902C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0CFA169-E415-7A27-5E8E-4C4FD5AC28E0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428292-233C-259E-08C4-D88CC1B6F4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9067" y="3313875"/>
            <a:ext cx="7772400" cy="27531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51A7772-8DA5-7C18-0A2B-E685FB74C08E}"/>
              </a:ext>
            </a:extLst>
          </p:cNvPr>
          <p:cNvSpPr/>
          <p:nvPr/>
        </p:nvSpPr>
        <p:spPr>
          <a:xfrm>
            <a:off x="6270171" y="4868091"/>
            <a:ext cx="1236618" cy="28738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04A635D-5087-48A8-DB15-541E36D2B334}"/>
                  </a:ext>
                </a:extLst>
              </p:cNvPr>
              <p:cNvSpPr txBox="1"/>
              <p:nvPr/>
            </p:nvSpPr>
            <p:spPr>
              <a:xfrm>
                <a:off x="7072872" y="2962631"/>
                <a:ext cx="4536819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noProof="1"/>
                  <a:t>Pokud </a:t>
                </a:r>
                <a:r>
                  <a:rPr lang="cs-CZ" b="1" noProof="1"/>
                  <a:t>QBER</a:t>
                </a:r>
                <a:r>
                  <a:rPr lang="cs-CZ" noProof="1"/>
                  <a:t> </a:t>
                </a:r>
                <a14:m>
                  <m:oMath xmlns:m="http://schemas.openxmlformats.org/officeDocument/2006/math">
                    <m:r>
                      <a:rPr lang="cs-CZ" i="1" noProof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cs-CZ" noProof="1"/>
                  <a:t> </a:t>
                </a:r>
                <a:r>
                  <a:rPr lang="cs-CZ" b="1" noProof="1"/>
                  <a:t>Limita protokolu</a:t>
                </a:r>
                <a:br>
                  <a:rPr lang="cs-CZ" noProof="1"/>
                </a:br>
                <a:br>
                  <a:rPr lang="cs-CZ" noProof="1"/>
                </a:br>
                <a:r>
                  <a:rPr lang="cs-CZ" noProof="1"/>
                  <a:t>Poté je generovaný klíč přijat.</a:t>
                </a:r>
                <a:br>
                  <a:rPr lang="cs-CZ" noProof="1"/>
                </a:br>
                <a:br>
                  <a:rPr lang="cs-CZ" noProof="1"/>
                </a:br>
                <a:r>
                  <a:rPr lang="cs-CZ" noProof="1"/>
                  <a:t>V opačném případě je klíč zahozen, jelikož</a:t>
                </a:r>
                <a:br>
                  <a:rPr lang="cs-CZ" noProof="1"/>
                </a:br>
                <a:r>
                  <a:rPr lang="cs-CZ" noProof="1"/>
                  <a:t>mohl být kompromitován. </a:t>
                </a:r>
                <a:br>
                  <a:rPr lang="cs-CZ" noProof="1"/>
                </a:br>
                <a:br>
                  <a:rPr lang="cs-CZ" noProof="1"/>
                </a:br>
                <a:r>
                  <a:rPr lang="cs-CZ" noProof="1"/>
                  <a:t>Přenos začíná od znovu.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04A635D-5087-48A8-DB15-541E36D2B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2872" y="2962631"/>
                <a:ext cx="4536819" cy="2308324"/>
              </a:xfrm>
              <a:prstGeom prst="rect">
                <a:avLst/>
              </a:prstGeom>
              <a:blipFill>
                <a:blip r:embed="rId6"/>
                <a:stretch>
                  <a:fillRect l="-1117" t="-1093" r="-279" b="-2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E38C37A8-3D2F-8B96-F5DE-D6E3BC58C74F}"/>
              </a:ext>
            </a:extLst>
          </p:cNvPr>
          <p:cNvSpPr txBox="1"/>
          <p:nvPr/>
        </p:nvSpPr>
        <p:spPr>
          <a:xfrm>
            <a:off x="505398" y="3638165"/>
            <a:ext cx="43413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noProof="1"/>
              <a:t>10 % bitů se využije ke kontrole bezpečnosti přenosu: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noProof="1"/>
              <a:t>Alice oznámý vyslaný stav (přes KK)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noProof="1"/>
              <a:t>Bob oznámý naměřený stav</a:t>
            </a:r>
          </a:p>
          <a:p>
            <a:br>
              <a:rPr lang="cs-CZ" noProof="1"/>
            </a:br>
            <a:r>
              <a:rPr lang="cs-CZ" noProof="1"/>
              <a:t>Shoda – bit se zahodí</a:t>
            </a:r>
          </a:p>
          <a:p>
            <a:r>
              <a:rPr lang="cs-CZ" b="1" noProof="1"/>
              <a:t>Neshoda – bit přispěje ke QBER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noProof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noProof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65F110-1314-1558-CDC7-149B6902748B}"/>
              </a:ext>
            </a:extLst>
          </p:cNvPr>
          <p:cNvSpPr txBox="1"/>
          <p:nvPr/>
        </p:nvSpPr>
        <p:spPr>
          <a:xfrm>
            <a:off x="505398" y="2899078"/>
            <a:ext cx="4341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noProof="1"/>
              <a:t>90 % přenesených bitů využije Alice a Bob ke generování klíče. (s pomocí KK)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417BF3-2C3D-DDD7-66DC-9CEC58501187}"/>
              </a:ext>
            </a:extLst>
          </p:cNvPr>
          <p:cNvSpPr txBox="1"/>
          <p:nvPr/>
        </p:nvSpPr>
        <p:spPr>
          <a:xfrm>
            <a:off x="3538272" y="6208251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noProof="1"/>
              <a:t>QBER – Quantum bit error rate </a:t>
            </a:r>
            <a:r>
              <a:rPr lang="cs-CZ" noProof="1"/>
              <a:t>je mírá chybovosti přenášených bitů (stavů)</a:t>
            </a:r>
            <a:endParaRPr lang="cs-CZ" b="1" noProof="1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78A7FD7-64B0-F330-0945-B9B6AD4D2B87}"/>
              </a:ext>
            </a:extLst>
          </p:cNvPr>
          <p:cNvSpPr/>
          <p:nvPr/>
        </p:nvSpPr>
        <p:spPr>
          <a:xfrm>
            <a:off x="3538272" y="6076393"/>
            <a:ext cx="7772399" cy="6127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3DA012A-FEC0-8DAA-170A-059BA24315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501" y="4753806"/>
            <a:ext cx="4953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3342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47602-294B-1F55-840D-3EFD34380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85F5FF-90E0-396D-8862-D9CA07D97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si odnést?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2B2A59-89AD-F1C7-B567-36D7C066BE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580966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A4014-07CA-9E3F-B1C9-A4EEAC30A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18C6FE-56C7-B2CA-9965-AE89EF8C4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si odnést?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4011A5-EAC0-BFF2-B292-0DC0992A85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Kvantové počítače přináší hrozbu</a:t>
            </a:r>
          </a:p>
          <a:p>
            <a:pPr marL="457200" lvl="1" indent="0">
              <a:buNone/>
            </a:pPr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8805139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43C1C-6FFC-DE6F-7CE9-73A7919DB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17E459-71BE-AB1C-4011-2E9AF4255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si odnést?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188989-4FD7-F058-9661-16AB5615BF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Kvantové počítače přináší hrozbu</a:t>
            </a:r>
          </a:p>
          <a:p>
            <a:pPr lvl="1"/>
            <a:r>
              <a:rPr lang="cs-CZ" dirty="0" err="1"/>
              <a:t>Q-day</a:t>
            </a:r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651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C2023-A2A5-E0B9-3113-C6E0F2755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3DF0F8-E8D3-2975-3229-8EAE1B146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Současná kryptografie</a:t>
            </a: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19C20589-B0B1-4110-F9F4-AA007DA20403}"/>
              </a:ext>
            </a:extLst>
          </p:cNvPr>
          <p:cNvSpPr txBox="1">
            <a:spLocks/>
          </p:cNvSpPr>
          <p:nvPr/>
        </p:nvSpPr>
        <p:spPr>
          <a:xfrm>
            <a:off x="-428877" y="1466491"/>
            <a:ext cx="5073705" cy="4633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b="0" kern="1200">
                <a:solidFill>
                  <a:srgbClr val="0068A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noProof="1"/>
              <a:t>       Symetrická</a:t>
            </a:r>
            <a:r>
              <a:rPr lang="cs-CZ" b="1" noProof="1"/>
              <a:t> </a:t>
            </a:r>
            <a:r>
              <a:rPr lang="cs-CZ" noProof="1"/>
              <a:t>kryptografie</a:t>
            </a:r>
          </a:p>
          <a:p>
            <a:pPr lvl="2"/>
            <a:r>
              <a:rPr lang="cs-CZ" noProof="1"/>
              <a:t>sdílený </a:t>
            </a:r>
            <a:r>
              <a:rPr lang="cs-CZ" b="1" noProof="1"/>
              <a:t>náhodný</a:t>
            </a:r>
            <a:r>
              <a:rPr lang="cs-CZ" noProof="1"/>
              <a:t> klíč pro šifrování i dešifrování</a:t>
            </a:r>
          </a:p>
          <a:p>
            <a:pPr lvl="2"/>
            <a:r>
              <a:rPr lang="cs-CZ" noProof="1"/>
              <a:t>bezpečnost stojí na utajení a </a:t>
            </a:r>
            <a:r>
              <a:rPr lang="cs-CZ" b="1" noProof="1"/>
              <a:t>bezpečném sdílení klíče</a:t>
            </a:r>
          </a:p>
          <a:p>
            <a:pPr lvl="2"/>
            <a:r>
              <a:rPr lang="cs-CZ" noProof="1">
                <a:solidFill>
                  <a:schemeClr val="bg1"/>
                </a:solidFill>
              </a:rPr>
              <a:t>One-Time-Pad</a:t>
            </a:r>
            <a:r>
              <a:rPr lang="cs-CZ" b="1" noProof="1">
                <a:solidFill>
                  <a:schemeClr val="bg1"/>
                </a:solidFill>
              </a:rPr>
              <a:t> </a:t>
            </a:r>
            <a:r>
              <a:rPr lang="cs-CZ" noProof="1">
                <a:solidFill>
                  <a:schemeClr val="bg1"/>
                </a:solidFill>
              </a:rPr>
              <a:t>je jednorázová šifra</a:t>
            </a:r>
          </a:p>
          <a:p>
            <a:pPr lvl="3"/>
            <a:r>
              <a:rPr lang="cs-CZ" noProof="1">
                <a:solidFill>
                  <a:schemeClr val="bg1"/>
                </a:solidFill>
              </a:rPr>
              <a:t>V praxi nahrazena AES nebo ChaCha20</a:t>
            </a:r>
          </a:p>
          <a:p>
            <a:pPr lvl="1"/>
            <a:endParaRPr lang="cs-CZ" b="1" noProof="1"/>
          </a:p>
          <a:p>
            <a:pPr marL="457200" lvl="1" indent="0">
              <a:buNone/>
            </a:pPr>
            <a:endParaRPr lang="cs-CZ" noProof="1"/>
          </a:p>
          <a:p>
            <a:pPr marL="914400" lvl="2" indent="0">
              <a:buNone/>
            </a:pPr>
            <a:r>
              <a:rPr lang="cs-CZ" noProof="1"/>
              <a:t>Jak bezpečně sdílet tajný klíč?</a:t>
            </a:r>
          </a:p>
          <a:p>
            <a:pPr lvl="1"/>
            <a:endParaRPr lang="cs-CZ" b="1" noProof="1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37DCCF-DC07-7936-F7E0-85296D404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706" y="1870297"/>
            <a:ext cx="6606829" cy="41416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05011C-4576-ECE4-BC75-39C0A2648268}"/>
              </a:ext>
            </a:extLst>
          </p:cNvPr>
          <p:cNvSpPr txBox="1"/>
          <p:nvPr/>
        </p:nvSpPr>
        <p:spPr>
          <a:xfrm>
            <a:off x="2658665" y="5827322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OTP vs. AES</a:t>
            </a:r>
          </a:p>
        </p:txBody>
      </p:sp>
    </p:spTree>
    <p:extLst>
      <p:ext uri="{BB962C8B-B14F-4D97-AF65-F5344CB8AC3E}">
        <p14:creationId xmlns:p14="http://schemas.microsoft.com/office/powerpoint/2010/main" val="302170251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F2F03B-E982-A34D-D2F0-D52CCB512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989BAF-83CA-309B-92BC-54E9912CE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si odnést?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F380AB-509B-2DA9-1524-6E235F94C5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Kvantové počítače přináší hrozbu</a:t>
            </a:r>
          </a:p>
          <a:p>
            <a:pPr lvl="1"/>
            <a:r>
              <a:rPr lang="cs-CZ" dirty="0" err="1"/>
              <a:t>Q-day</a:t>
            </a:r>
            <a:endParaRPr lang="cs-CZ" dirty="0"/>
          </a:p>
          <a:p>
            <a:pPr lvl="1"/>
            <a:r>
              <a:rPr lang="cs-CZ" dirty="0" err="1"/>
              <a:t>Harvest-now-decrypt-later</a:t>
            </a:r>
            <a:br>
              <a:rPr lang="cs-CZ" dirty="0"/>
            </a:br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337002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DD651-81E6-0FC8-4923-44C160793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3D1844-5A4C-DEF3-E294-555B62D2E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si odnést?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FF2C69-605E-4297-1F19-E1978210F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Kvantové počítače přináší hrozbu</a:t>
            </a:r>
          </a:p>
          <a:p>
            <a:pPr lvl="1"/>
            <a:r>
              <a:rPr lang="cs-CZ" dirty="0" err="1"/>
              <a:t>Q-day</a:t>
            </a:r>
            <a:endParaRPr lang="cs-CZ" dirty="0"/>
          </a:p>
          <a:p>
            <a:pPr lvl="1"/>
            <a:r>
              <a:rPr lang="cs-CZ" dirty="0" err="1"/>
              <a:t>Harvest-now-decrypt-later</a:t>
            </a:r>
            <a:br>
              <a:rPr lang="cs-CZ" dirty="0"/>
            </a:br>
            <a:endParaRPr lang="cs-CZ" dirty="0"/>
          </a:p>
          <a:p>
            <a:r>
              <a:rPr lang="cs-CZ" dirty="0"/>
              <a:t>QKD řešením</a:t>
            </a:r>
          </a:p>
          <a:p>
            <a:pPr marL="457200" lvl="1" indent="0">
              <a:buNone/>
            </a:pPr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633652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EA27B-5F3C-A6F7-6F01-8C19AD1C7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DF4D5E-6600-E703-6008-BEB45FFFD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si odnést?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8B94C4-AE39-11EA-D25D-BE20896117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Kvantové počítače přináší hrozbu</a:t>
            </a:r>
          </a:p>
          <a:p>
            <a:pPr lvl="1"/>
            <a:r>
              <a:rPr lang="cs-CZ" dirty="0" err="1"/>
              <a:t>Q-day</a:t>
            </a:r>
            <a:endParaRPr lang="cs-CZ" dirty="0"/>
          </a:p>
          <a:p>
            <a:pPr lvl="1"/>
            <a:r>
              <a:rPr lang="cs-CZ" dirty="0" err="1"/>
              <a:t>Harvest-now-decrypt-later</a:t>
            </a:r>
            <a:br>
              <a:rPr lang="cs-CZ" dirty="0"/>
            </a:br>
            <a:endParaRPr lang="cs-CZ" dirty="0"/>
          </a:p>
          <a:p>
            <a:r>
              <a:rPr lang="cs-CZ" dirty="0"/>
              <a:t>QKD řešením</a:t>
            </a:r>
          </a:p>
          <a:p>
            <a:pPr lvl="1"/>
            <a:r>
              <a:rPr lang="cs-CZ" dirty="0"/>
              <a:t>Jednotlivé fotony</a:t>
            </a:r>
          </a:p>
          <a:p>
            <a:pPr marL="457200" lvl="1" indent="0">
              <a:buNone/>
            </a:pPr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4084192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7A115-59B3-BE72-A949-DA62DA055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4CE791-99FC-60B5-66B0-ADEADA7D1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si odnést?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4EB984-3C8E-B8F3-D5BA-94D3BE6A93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Kvantové počítače přináší hrozbu</a:t>
            </a:r>
          </a:p>
          <a:p>
            <a:pPr lvl="1"/>
            <a:r>
              <a:rPr lang="cs-CZ" dirty="0" err="1"/>
              <a:t>Q-day</a:t>
            </a:r>
            <a:endParaRPr lang="cs-CZ" dirty="0"/>
          </a:p>
          <a:p>
            <a:pPr lvl="1"/>
            <a:r>
              <a:rPr lang="cs-CZ" dirty="0" err="1"/>
              <a:t>Harvest-now-decrypt-later</a:t>
            </a:r>
            <a:br>
              <a:rPr lang="cs-CZ" dirty="0"/>
            </a:br>
            <a:endParaRPr lang="cs-CZ" dirty="0"/>
          </a:p>
          <a:p>
            <a:r>
              <a:rPr lang="cs-CZ" dirty="0"/>
              <a:t>QKD řešením</a:t>
            </a:r>
          </a:p>
          <a:p>
            <a:pPr lvl="1"/>
            <a:r>
              <a:rPr lang="cs-CZ" dirty="0"/>
              <a:t>Jednotlivé fotony</a:t>
            </a:r>
          </a:p>
          <a:p>
            <a:pPr lvl="1"/>
            <a:r>
              <a:rPr lang="cs-CZ" dirty="0"/>
              <a:t>QBER</a:t>
            </a:r>
          </a:p>
          <a:p>
            <a:pPr marL="457200" lvl="1" indent="0">
              <a:buNone/>
            </a:pPr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2815330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ADE911-DA1D-927B-A3BE-AF73494C3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78C709-7951-04FA-6B89-79000E25F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si odnést?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7E5D64-E371-E365-DDE0-A57EE0920B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Kvantové počítače přináší hrozbu</a:t>
            </a:r>
          </a:p>
          <a:p>
            <a:pPr lvl="1"/>
            <a:r>
              <a:rPr lang="cs-CZ" dirty="0" err="1"/>
              <a:t>Q-day</a:t>
            </a:r>
            <a:endParaRPr lang="cs-CZ" dirty="0"/>
          </a:p>
          <a:p>
            <a:pPr lvl="1"/>
            <a:r>
              <a:rPr lang="cs-CZ" dirty="0" err="1"/>
              <a:t>Harvest-now-decrypt-later</a:t>
            </a:r>
            <a:br>
              <a:rPr lang="cs-CZ" dirty="0"/>
            </a:br>
            <a:endParaRPr lang="cs-CZ" dirty="0"/>
          </a:p>
          <a:p>
            <a:r>
              <a:rPr lang="cs-CZ" dirty="0"/>
              <a:t>QKD řešením</a:t>
            </a:r>
          </a:p>
          <a:p>
            <a:pPr lvl="1"/>
            <a:r>
              <a:rPr lang="cs-CZ" dirty="0"/>
              <a:t>Jednotlivé fotony</a:t>
            </a:r>
          </a:p>
          <a:p>
            <a:pPr lvl="1"/>
            <a:r>
              <a:rPr lang="cs-CZ" dirty="0"/>
              <a:t>QBER</a:t>
            </a:r>
          </a:p>
          <a:p>
            <a:pPr marL="457200" lvl="1" indent="0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b="1" dirty="0"/>
              <a:t>QKD je aplikace pro ty nejcitlivější data!</a:t>
            </a:r>
          </a:p>
          <a:p>
            <a:pPr lvl="1"/>
            <a:endParaRPr lang="cs-CZ" dirty="0"/>
          </a:p>
          <a:p>
            <a:pPr lvl="1"/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027750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2F81B-14F5-982E-2F98-9F1A9D3EF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91CD2B1-1F5F-598A-E7EC-FA35FB55B02D}"/>
              </a:ext>
            </a:extLst>
          </p:cNvPr>
          <p:cNvSpPr/>
          <p:nvPr/>
        </p:nvSpPr>
        <p:spPr>
          <a:xfrm>
            <a:off x="7689273" y="1143000"/>
            <a:ext cx="4502727" cy="2182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27B81C9-E988-BF11-9FD9-7AC23AF58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4419" y="1952841"/>
            <a:ext cx="7772400" cy="439309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4105F03-440C-62EC-FA54-9E4FE2930467}"/>
              </a:ext>
            </a:extLst>
          </p:cNvPr>
          <p:cNvSpPr/>
          <p:nvPr/>
        </p:nvSpPr>
        <p:spPr>
          <a:xfrm>
            <a:off x="690700" y="1890148"/>
            <a:ext cx="4218848" cy="1264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FD15A9-F511-CFC5-0163-D33074A6710E}"/>
              </a:ext>
            </a:extLst>
          </p:cNvPr>
          <p:cNvSpPr/>
          <p:nvPr/>
        </p:nvSpPr>
        <p:spPr>
          <a:xfrm>
            <a:off x="2882735" y="2854903"/>
            <a:ext cx="1634835" cy="574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ástupný obsah 2">
            <a:extLst>
              <a:ext uri="{FF2B5EF4-FFF2-40B4-BE49-F238E27FC236}">
                <a16:creationId xmlns:a16="http://schemas.microsoft.com/office/drawing/2014/main" id="{4A558AB5-FD91-CBF9-A8A2-0184A45A790F}"/>
              </a:ext>
            </a:extLst>
          </p:cNvPr>
          <p:cNvSpPr txBox="1">
            <a:spLocks/>
          </p:cNvSpPr>
          <p:nvPr/>
        </p:nvSpPr>
        <p:spPr>
          <a:xfrm>
            <a:off x="1094770" y="1262436"/>
            <a:ext cx="10291481" cy="4333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b="0" kern="1200">
                <a:solidFill>
                  <a:srgbClr val="0068A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cs-CZ" sz="4400" dirty="0"/>
              <a:t>Děkuji za pozornost!</a:t>
            </a:r>
            <a:br>
              <a:rPr lang="cs-CZ" sz="4400" dirty="0"/>
            </a:br>
            <a:r>
              <a:rPr lang="cs-CZ" dirty="0">
                <a:solidFill>
                  <a:schemeClr val="bg1"/>
                </a:solidFill>
              </a:rPr>
              <a:t>.</a:t>
            </a:r>
            <a:br>
              <a:rPr lang="cs-CZ" sz="4400" dirty="0"/>
            </a:br>
            <a:r>
              <a:rPr lang="cs-CZ" sz="3200" dirty="0"/>
              <a:t>Nezapomeňte na exkurzi do naší laboratoře!</a:t>
            </a:r>
            <a:br>
              <a:rPr lang="cs-CZ" sz="4400" dirty="0"/>
            </a:br>
            <a:br>
              <a:rPr lang="cs-CZ" sz="4400" dirty="0"/>
            </a:br>
            <a:br>
              <a:rPr lang="cs-CZ" sz="4400" dirty="0"/>
            </a:br>
            <a:br>
              <a:rPr lang="cs-CZ" sz="4400" dirty="0"/>
            </a:br>
            <a:r>
              <a:rPr lang="cs-CZ" sz="4400" dirty="0"/>
              <a:t>         </a:t>
            </a:r>
            <a:endParaRPr lang="cs-CZ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E8C7D2-4635-CC4E-A7DB-8996CCD2816A}"/>
              </a:ext>
            </a:extLst>
          </p:cNvPr>
          <p:cNvSpPr txBox="1"/>
          <p:nvPr/>
        </p:nvSpPr>
        <p:spPr>
          <a:xfrm>
            <a:off x="6240510" y="3826222"/>
            <a:ext cx="5044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err="1"/>
              <a:t>tomas.novak@cesnet.cz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6591984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D65DB0-C73F-45B7-B4EB-5B68D5D41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BB84 v polarizaci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2EB5C5A-2354-5C31-EB7E-6004F2AF58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667" y="1492033"/>
            <a:ext cx="7880665" cy="482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61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4A44C-9A10-2F6C-143D-E51969870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42CE06-5F7A-B9F4-44A0-BB9C37BF1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Současná kryptografie</a:t>
            </a: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86E545C3-A5CD-8ECB-8069-F1E3F7F9033F}"/>
              </a:ext>
            </a:extLst>
          </p:cNvPr>
          <p:cNvSpPr txBox="1">
            <a:spLocks/>
          </p:cNvSpPr>
          <p:nvPr/>
        </p:nvSpPr>
        <p:spPr>
          <a:xfrm>
            <a:off x="-428877" y="1466491"/>
            <a:ext cx="4919957" cy="4633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b="0" kern="1200">
                <a:solidFill>
                  <a:srgbClr val="0068A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noProof="1"/>
              <a:t>       Asymetrická</a:t>
            </a:r>
            <a:r>
              <a:rPr lang="cs-CZ" b="1" noProof="1"/>
              <a:t> </a:t>
            </a:r>
            <a:r>
              <a:rPr lang="cs-CZ" noProof="1"/>
              <a:t>kryptografie</a:t>
            </a:r>
          </a:p>
          <a:p>
            <a:pPr marL="914400" lvl="2" indent="0">
              <a:buNone/>
            </a:pPr>
            <a:endParaRPr lang="cs-CZ" b="1" noProof="1"/>
          </a:p>
          <a:p>
            <a:pPr lvl="1"/>
            <a:endParaRPr lang="cs-CZ" b="1" noProof="1"/>
          </a:p>
          <a:p>
            <a:pPr marL="457200" lvl="1" indent="0">
              <a:buNone/>
            </a:pPr>
            <a:endParaRPr lang="cs-CZ" noProof="1"/>
          </a:p>
          <a:p>
            <a:pPr marL="457200" lvl="1" indent="0">
              <a:buNone/>
            </a:pPr>
            <a:endParaRPr lang="cs-CZ" b="1" noProof="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C6B0CB-31AB-9AE9-2B78-B4D7C620A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1488" y="1885445"/>
            <a:ext cx="6605701" cy="350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48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0C5D9-1C2C-89EB-5CA7-14C38AF4C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00419A-C963-4273-4A93-10CA2E4AE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Současná kryptografie</a:t>
            </a: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60BCA605-B85F-2F27-8E07-045E1C248CF1}"/>
              </a:ext>
            </a:extLst>
          </p:cNvPr>
          <p:cNvSpPr txBox="1">
            <a:spLocks/>
          </p:cNvSpPr>
          <p:nvPr/>
        </p:nvSpPr>
        <p:spPr>
          <a:xfrm>
            <a:off x="-428877" y="1466491"/>
            <a:ext cx="4919957" cy="4633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b="0" kern="1200">
                <a:solidFill>
                  <a:srgbClr val="0068A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noProof="1"/>
              <a:t>       Asymetrická</a:t>
            </a:r>
            <a:r>
              <a:rPr lang="cs-CZ" b="1" noProof="1"/>
              <a:t> </a:t>
            </a:r>
            <a:r>
              <a:rPr lang="cs-CZ" noProof="1"/>
              <a:t>kryptografie</a:t>
            </a:r>
          </a:p>
          <a:p>
            <a:pPr lvl="2"/>
            <a:r>
              <a:rPr lang="cs-CZ" b="1" dirty="0"/>
              <a:t>veřejný klíč </a:t>
            </a:r>
            <a:r>
              <a:rPr lang="cs-CZ" dirty="0"/>
              <a:t>pro šifrování / ověření</a:t>
            </a:r>
          </a:p>
          <a:p>
            <a:pPr marL="914400" lvl="2" indent="0">
              <a:buNone/>
            </a:pPr>
            <a:endParaRPr lang="cs-CZ" b="1" noProof="1"/>
          </a:p>
          <a:p>
            <a:pPr lvl="1"/>
            <a:endParaRPr lang="cs-CZ" b="1" noProof="1"/>
          </a:p>
          <a:p>
            <a:pPr marL="457200" lvl="1" indent="0">
              <a:buNone/>
            </a:pPr>
            <a:endParaRPr lang="cs-CZ" noProof="1"/>
          </a:p>
          <a:p>
            <a:pPr marL="457200" lvl="1" indent="0">
              <a:buNone/>
            </a:pPr>
            <a:endParaRPr lang="cs-CZ" b="1" noProof="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D91C1E-2917-8F9D-DCB1-18D57C45A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1488" y="1885445"/>
            <a:ext cx="6605701" cy="350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53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958987-9F08-A512-6324-516E1331B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CC826D-A1AA-B255-4ED6-A31B082CB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Současná kryptografie</a:t>
            </a: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7C70940D-6022-16F0-5878-7B816F8E02D0}"/>
              </a:ext>
            </a:extLst>
          </p:cNvPr>
          <p:cNvSpPr txBox="1">
            <a:spLocks/>
          </p:cNvSpPr>
          <p:nvPr/>
        </p:nvSpPr>
        <p:spPr>
          <a:xfrm>
            <a:off x="-428877" y="1466491"/>
            <a:ext cx="4919957" cy="4633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b="0" kern="1200">
                <a:solidFill>
                  <a:srgbClr val="0068A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noProof="1"/>
              <a:t>       Asymetrická</a:t>
            </a:r>
            <a:r>
              <a:rPr lang="cs-CZ" b="1" noProof="1"/>
              <a:t> </a:t>
            </a:r>
            <a:r>
              <a:rPr lang="cs-CZ" noProof="1"/>
              <a:t>kryptografie</a:t>
            </a:r>
          </a:p>
          <a:p>
            <a:pPr lvl="2"/>
            <a:r>
              <a:rPr lang="cs-CZ" b="1" dirty="0"/>
              <a:t>veřejný klíč </a:t>
            </a:r>
            <a:r>
              <a:rPr lang="cs-CZ" dirty="0"/>
              <a:t>pro šifrování / ověření</a:t>
            </a:r>
          </a:p>
          <a:p>
            <a:pPr lvl="2"/>
            <a:r>
              <a:rPr lang="cs-CZ" b="1" dirty="0"/>
              <a:t>soukromý klíč </a:t>
            </a:r>
            <a:r>
              <a:rPr lang="cs-CZ" dirty="0"/>
              <a:t>pro dešifrování / podpis</a:t>
            </a:r>
          </a:p>
          <a:p>
            <a:pPr marL="914400" lvl="2" indent="0">
              <a:buNone/>
            </a:pPr>
            <a:endParaRPr lang="cs-CZ" b="1" noProof="1"/>
          </a:p>
          <a:p>
            <a:pPr lvl="1"/>
            <a:endParaRPr lang="cs-CZ" b="1" noProof="1"/>
          </a:p>
          <a:p>
            <a:pPr marL="457200" lvl="1" indent="0">
              <a:buNone/>
            </a:pPr>
            <a:endParaRPr lang="cs-CZ" noProof="1"/>
          </a:p>
          <a:p>
            <a:pPr marL="457200" lvl="1" indent="0">
              <a:buNone/>
            </a:pPr>
            <a:endParaRPr lang="cs-CZ" b="1" noProof="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CE8C11-2C3B-6569-6A7B-1994E083A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1488" y="1885445"/>
            <a:ext cx="6605701" cy="350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66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7D7BB-CD01-4246-E390-AD6FBADE8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C58911-B0D9-ECE4-F487-7A0EB0915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Současná kryptografie</a:t>
            </a: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63E9FD18-3955-6125-B6DF-71AD7CDA3309}"/>
              </a:ext>
            </a:extLst>
          </p:cNvPr>
          <p:cNvSpPr txBox="1">
            <a:spLocks/>
          </p:cNvSpPr>
          <p:nvPr/>
        </p:nvSpPr>
        <p:spPr>
          <a:xfrm>
            <a:off x="-428877" y="1466491"/>
            <a:ext cx="4919957" cy="4633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b="0" kern="1200">
                <a:solidFill>
                  <a:srgbClr val="0068A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noProof="1"/>
              <a:t>       Asymetrická</a:t>
            </a:r>
            <a:r>
              <a:rPr lang="cs-CZ" b="1" noProof="1"/>
              <a:t> </a:t>
            </a:r>
            <a:r>
              <a:rPr lang="cs-CZ" noProof="1"/>
              <a:t>kryptografie</a:t>
            </a:r>
          </a:p>
          <a:p>
            <a:pPr lvl="2"/>
            <a:r>
              <a:rPr lang="cs-CZ" b="1" dirty="0"/>
              <a:t>veřejný klíč </a:t>
            </a:r>
            <a:r>
              <a:rPr lang="cs-CZ" dirty="0"/>
              <a:t>pro šifrování / ověření</a:t>
            </a:r>
          </a:p>
          <a:p>
            <a:pPr lvl="2"/>
            <a:r>
              <a:rPr lang="cs-CZ" b="1" dirty="0"/>
              <a:t>soukromý klíč </a:t>
            </a:r>
            <a:r>
              <a:rPr lang="cs-CZ" dirty="0"/>
              <a:t>pro dešifrování / podpis</a:t>
            </a:r>
          </a:p>
          <a:p>
            <a:pPr lvl="2"/>
            <a:r>
              <a:rPr lang="cs-CZ" dirty="0"/>
              <a:t>bezpečnost stojí na výpočetně obtížných matematických úlohách</a:t>
            </a:r>
          </a:p>
          <a:p>
            <a:pPr marL="914400" lvl="2" indent="0">
              <a:buNone/>
            </a:pPr>
            <a:endParaRPr lang="cs-CZ" b="1" noProof="1"/>
          </a:p>
          <a:p>
            <a:pPr lvl="1"/>
            <a:endParaRPr lang="cs-CZ" b="1" noProof="1"/>
          </a:p>
          <a:p>
            <a:pPr marL="457200" lvl="1" indent="0">
              <a:buNone/>
            </a:pPr>
            <a:endParaRPr lang="cs-CZ" noProof="1"/>
          </a:p>
          <a:p>
            <a:pPr marL="457200" lvl="1" indent="0">
              <a:buNone/>
            </a:pPr>
            <a:endParaRPr lang="cs-CZ" b="1" noProof="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6F6089-E56D-7D6B-3075-42F218FAE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1488" y="1885445"/>
            <a:ext cx="6605701" cy="350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991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E8BEA-3C14-D8A4-5214-75FB845AB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E47A4D-0185-EA36-7DE5-E1B67684E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Současná kryptografie</a:t>
            </a: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C8DDE5DF-92EB-7607-7847-3AB9D634AB8C}"/>
              </a:ext>
            </a:extLst>
          </p:cNvPr>
          <p:cNvSpPr txBox="1">
            <a:spLocks/>
          </p:cNvSpPr>
          <p:nvPr/>
        </p:nvSpPr>
        <p:spPr>
          <a:xfrm>
            <a:off x="-428877" y="1466491"/>
            <a:ext cx="4919957" cy="4633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b="0" kern="1200">
                <a:solidFill>
                  <a:srgbClr val="0068A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noProof="1"/>
              <a:t>       Asymetrická</a:t>
            </a:r>
            <a:r>
              <a:rPr lang="cs-CZ" b="1" noProof="1"/>
              <a:t> </a:t>
            </a:r>
            <a:r>
              <a:rPr lang="cs-CZ" noProof="1"/>
              <a:t>kryptografie</a:t>
            </a:r>
          </a:p>
          <a:p>
            <a:pPr lvl="2"/>
            <a:r>
              <a:rPr lang="cs-CZ" b="1" dirty="0"/>
              <a:t>veřejný klíč </a:t>
            </a:r>
            <a:r>
              <a:rPr lang="cs-CZ" dirty="0"/>
              <a:t>pro šifrování / ověření</a:t>
            </a:r>
          </a:p>
          <a:p>
            <a:pPr lvl="2"/>
            <a:r>
              <a:rPr lang="cs-CZ" b="1" dirty="0"/>
              <a:t>soukromý klíč </a:t>
            </a:r>
            <a:r>
              <a:rPr lang="cs-CZ" dirty="0"/>
              <a:t>pro dešifrování / podpis</a:t>
            </a:r>
          </a:p>
          <a:p>
            <a:pPr lvl="2"/>
            <a:r>
              <a:rPr lang="cs-CZ" dirty="0"/>
              <a:t>bezpečnost stojí na výpočetně obtížných matematických úlohách</a:t>
            </a:r>
          </a:p>
          <a:p>
            <a:pPr marL="914400" lvl="2" indent="0">
              <a:buNone/>
            </a:pPr>
            <a:endParaRPr lang="cs-CZ" b="1" noProof="1"/>
          </a:p>
          <a:p>
            <a:pPr lvl="1"/>
            <a:endParaRPr lang="cs-CZ" b="1" noProof="1"/>
          </a:p>
          <a:p>
            <a:pPr marL="457200" lvl="1" indent="0">
              <a:buNone/>
            </a:pPr>
            <a:endParaRPr lang="cs-CZ" noProof="1"/>
          </a:p>
          <a:p>
            <a:pPr marL="457200" lvl="1" indent="0">
              <a:buNone/>
            </a:pPr>
            <a:endParaRPr lang="cs-CZ" b="1" noProof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5486E53-6016-67C1-B597-5A1F8FAF7138}"/>
                  </a:ext>
                </a:extLst>
              </p:cNvPr>
              <p:cNvSpPr txBox="1"/>
              <p:nvPr/>
            </p:nvSpPr>
            <p:spPr>
              <a:xfrm>
                <a:off x="254359" y="4586891"/>
                <a:ext cx="5178902" cy="9303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/>
                  <a:t>součin:	     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cs-CZ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cs-CZ" dirty="0"/>
                  <a:t>,    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61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∙53</m:t>
                    </m:r>
                    <m:r>
                      <a:rPr lang="cs-CZ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3233</m:t>
                    </m:r>
                  </m:oMath>
                </a14:m>
                <a:endParaRPr lang="en-US" dirty="0"/>
              </a:p>
              <a:p>
                <a:r>
                  <a:rPr lang="cs-CZ" dirty="0"/>
                  <a:t>faktorizace: 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cs-CZ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cs-CZ" dirty="0"/>
                  <a:t>     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</a:rPr>
                      <m:t>3233</m:t>
                    </m:r>
                    <m:r>
                      <a:rPr lang="cs-CZ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61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∙53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5486E53-6016-67C1-B597-5A1F8FAF71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359" y="4586891"/>
                <a:ext cx="5178902" cy="930372"/>
              </a:xfrm>
              <a:prstGeom prst="rect">
                <a:avLst/>
              </a:prstGeom>
              <a:blipFill>
                <a:blip r:embed="rId2"/>
                <a:stretch>
                  <a:fillRect l="-1225" t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5934A2E2-D6FD-E604-5607-33DBA7CD9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1488" y="1885445"/>
            <a:ext cx="6605701" cy="350493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20EF087-9084-0309-1F2E-A7797D067CD0}"/>
              </a:ext>
            </a:extLst>
          </p:cNvPr>
          <p:cNvSpPr/>
          <p:nvPr/>
        </p:nvSpPr>
        <p:spPr>
          <a:xfrm>
            <a:off x="161008" y="4586891"/>
            <a:ext cx="4637569" cy="6891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855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6E9551-65E6-4EFA-9276-7488BDA57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291437-D2B1-449B-AAD7-D1685765A9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Současná kryptografie</a:t>
            </a:r>
          </a:p>
          <a:p>
            <a:pPr lvl="1"/>
            <a:r>
              <a:rPr lang="cs-CZ" dirty="0"/>
              <a:t>Symetrická kryptografie</a:t>
            </a:r>
          </a:p>
          <a:p>
            <a:pPr lvl="1"/>
            <a:r>
              <a:rPr lang="cs-CZ" dirty="0"/>
              <a:t>Asymetrická kryptografie</a:t>
            </a:r>
          </a:p>
          <a:p>
            <a:r>
              <a:rPr lang="cs-CZ" dirty="0"/>
              <a:t>Kvantové počítače přináší hrozbu</a:t>
            </a:r>
          </a:p>
          <a:p>
            <a:r>
              <a:rPr lang="cs-CZ" dirty="0"/>
              <a:t>QKD řešením</a:t>
            </a:r>
          </a:p>
          <a:p>
            <a:r>
              <a:rPr lang="cs-CZ" dirty="0"/>
              <a:t>Klasické vs. kvantové přenosy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31559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1C477-3812-6F89-1D18-DDFC4BD25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B5BDE0-E50F-1D7D-93DD-744453F01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5625" y="286964"/>
            <a:ext cx="8316753" cy="737534"/>
          </a:xfrm>
        </p:spPr>
        <p:txBody>
          <a:bodyPr>
            <a:normAutofit/>
          </a:bodyPr>
          <a:lstStyle/>
          <a:p>
            <a:r>
              <a:rPr lang="cs-CZ" dirty="0"/>
              <a:t>Kvantová hrozba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01F4C8-E2A7-F824-E775-446EE658C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315" y="1435530"/>
            <a:ext cx="7133102" cy="48312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noProof="1"/>
              <a:t>Kvantové počítače a dnešní kryptografie</a:t>
            </a:r>
          </a:p>
          <a:p>
            <a:pPr lvl="2"/>
            <a:endParaRPr lang="cs-CZ" noProof="1"/>
          </a:p>
          <a:p>
            <a:pPr lvl="2"/>
            <a:endParaRPr lang="cs-CZ" noProof="1"/>
          </a:p>
          <a:p>
            <a:pPr lvl="2"/>
            <a:endParaRPr lang="cs-CZ" noProof="1"/>
          </a:p>
          <a:p>
            <a:pPr lvl="2"/>
            <a:endParaRPr lang="cs-CZ" noProof="1"/>
          </a:p>
          <a:p>
            <a:pPr marL="0" indent="0">
              <a:buNone/>
            </a:pPr>
            <a:endParaRPr lang="cs-CZ" noProof="1"/>
          </a:p>
          <a:p>
            <a:pPr marL="0" indent="0">
              <a:buNone/>
            </a:pPr>
            <a:endParaRPr lang="cs-CZ" noProof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283C52-B2DD-ADD4-79AF-F7FA421EA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242" y="1602557"/>
            <a:ext cx="2118037" cy="4340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4C13C6-9E6A-0E6A-CF17-D95EF024B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417" y="2957112"/>
            <a:ext cx="2310913" cy="13007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3FB7686-4DF2-36CE-995F-FFD738867E01}"/>
              </a:ext>
            </a:extLst>
          </p:cNvPr>
          <p:cNvSpPr txBox="1"/>
          <p:nvPr/>
        </p:nvSpPr>
        <p:spPr>
          <a:xfrm>
            <a:off x="8868463" y="4250418"/>
            <a:ext cx="26452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/>
              <a:t>Nature</a:t>
            </a:r>
            <a:r>
              <a:rPr lang="en-US" sz="800" dirty="0"/>
              <a:t> </a:t>
            </a:r>
            <a:r>
              <a:rPr lang="en-US" sz="800" b="1" dirty="0"/>
              <a:t>624</a:t>
            </a:r>
            <a:r>
              <a:rPr lang="en-US" sz="800" dirty="0"/>
              <a:t>, 238 (2023)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CFB31C-289B-651A-7B96-98C8A54FFEA8}"/>
              </a:ext>
            </a:extLst>
          </p:cNvPr>
          <p:cNvSpPr txBox="1"/>
          <p:nvPr/>
        </p:nvSpPr>
        <p:spPr>
          <a:xfrm>
            <a:off x="11007919" y="5747793"/>
            <a:ext cx="8787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115(5):463-467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2A86E57-FB9E-7064-0CAE-541CC3B4AF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346" y="4792959"/>
            <a:ext cx="3805397" cy="129489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0D0AE93-6AB7-E529-152B-542839103AC3}"/>
              </a:ext>
            </a:extLst>
          </p:cNvPr>
          <p:cNvSpPr txBox="1"/>
          <p:nvPr/>
        </p:nvSpPr>
        <p:spPr>
          <a:xfrm>
            <a:off x="8310044" y="6076361"/>
            <a:ext cx="1992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/>
              <a:t>https://</a:t>
            </a:r>
            <a:r>
              <a:rPr lang="en-US" sz="800" i="1" dirty="0" err="1"/>
              <a:t>www.physics.ox.ac.uk</a:t>
            </a:r>
            <a:r>
              <a:rPr lang="en-US" sz="800" i="1" dirty="0"/>
              <a:t>/research/group/ion-trap-quantum-computing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526345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9233B-D5B6-B650-0EDA-932A7249B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14ACC8-12F7-D595-26FA-D278BD62E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5625" y="286964"/>
            <a:ext cx="8316753" cy="737534"/>
          </a:xfrm>
        </p:spPr>
        <p:txBody>
          <a:bodyPr>
            <a:normAutofit/>
          </a:bodyPr>
          <a:lstStyle/>
          <a:p>
            <a:r>
              <a:rPr lang="cs-CZ" dirty="0"/>
              <a:t>Kvantová hrozba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D58D05-5FFE-5DAB-D39B-409A3D5C9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315" y="1435530"/>
            <a:ext cx="7133102" cy="48312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noProof="1"/>
              <a:t>Kvantové počítače a dnešní kryptografie</a:t>
            </a:r>
          </a:p>
          <a:p>
            <a:pPr lvl="1"/>
            <a:r>
              <a:rPr lang="cs-CZ" b="1" noProof="1"/>
              <a:t>Shorův algoritmus</a:t>
            </a:r>
          </a:p>
          <a:p>
            <a:pPr lvl="2"/>
            <a:endParaRPr lang="cs-CZ" noProof="1"/>
          </a:p>
          <a:p>
            <a:pPr lvl="2"/>
            <a:endParaRPr lang="cs-CZ" noProof="1"/>
          </a:p>
          <a:p>
            <a:pPr lvl="2"/>
            <a:endParaRPr lang="cs-CZ" noProof="1"/>
          </a:p>
          <a:p>
            <a:pPr lvl="2"/>
            <a:endParaRPr lang="cs-CZ" noProof="1"/>
          </a:p>
          <a:p>
            <a:pPr marL="0" indent="0">
              <a:buNone/>
            </a:pPr>
            <a:endParaRPr lang="cs-CZ" noProof="1"/>
          </a:p>
          <a:p>
            <a:pPr marL="0" indent="0">
              <a:buNone/>
            </a:pPr>
            <a:endParaRPr lang="cs-CZ" noProof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AEF522-F088-0228-E2AE-9F5292E8D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242" y="1602557"/>
            <a:ext cx="2118037" cy="4340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A5F7CF-0E9B-52D5-BE78-B466D6160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417" y="2957112"/>
            <a:ext cx="2310913" cy="13007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EAD2A3A-759C-DB3B-31B9-26B2BB36EB41}"/>
              </a:ext>
            </a:extLst>
          </p:cNvPr>
          <p:cNvSpPr txBox="1"/>
          <p:nvPr/>
        </p:nvSpPr>
        <p:spPr>
          <a:xfrm>
            <a:off x="8868463" y="4250418"/>
            <a:ext cx="26452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/>
              <a:t>Nature</a:t>
            </a:r>
            <a:r>
              <a:rPr lang="en-US" sz="800" dirty="0"/>
              <a:t> </a:t>
            </a:r>
            <a:r>
              <a:rPr lang="en-US" sz="800" b="1" dirty="0"/>
              <a:t>624</a:t>
            </a:r>
            <a:r>
              <a:rPr lang="en-US" sz="800" dirty="0"/>
              <a:t>, 238 (2023)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F0DC1E-BA4B-9CFE-64F7-67A57DE94D22}"/>
              </a:ext>
            </a:extLst>
          </p:cNvPr>
          <p:cNvSpPr txBox="1"/>
          <p:nvPr/>
        </p:nvSpPr>
        <p:spPr>
          <a:xfrm>
            <a:off x="11007919" y="5747793"/>
            <a:ext cx="8787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115(5):463-467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2150B40-A1D9-5C65-D060-6808D77314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346" y="4792959"/>
            <a:ext cx="3805397" cy="129489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D539FAF-042E-9386-A684-391CA8E1480B}"/>
              </a:ext>
            </a:extLst>
          </p:cNvPr>
          <p:cNvSpPr txBox="1"/>
          <p:nvPr/>
        </p:nvSpPr>
        <p:spPr>
          <a:xfrm>
            <a:off x="8310044" y="6076361"/>
            <a:ext cx="1992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/>
              <a:t>https://</a:t>
            </a:r>
            <a:r>
              <a:rPr lang="en-US" sz="800" i="1" dirty="0" err="1"/>
              <a:t>www.physics.ox.ac.uk</a:t>
            </a:r>
            <a:r>
              <a:rPr lang="en-US" sz="800" i="1" dirty="0"/>
              <a:t>/research/group/ion-trap-quantum-computing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33475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6D730-36EE-1FB4-3746-D817D6CF4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C005CF-BF83-200F-8B22-1BD5204A2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5625" y="286964"/>
            <a:ext cx="8316753" cy="737534"/>
          </a:xfrm>
        </p:spPr>
        <p:txBody>
          <a:bodyPr>
            <a:normAutofit/>
          </a:bodyPr>
          <a:lstStyle/>
          <a:p>
            <a:r>
              <a:rPr lang="cs-CZ" dirty="0"/>
              <a:t>Kvantová hrozba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8229B6-9695-8BF6-BEAB-5B63197DE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315" y="1435530"/>
            <a:ext cx="7133102" cy="48312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noProof="1"/>
              <a:t>Kvantové počítače a dnešní kryptografie</a:t>
            </a:r>
          </a:p>
          <a:p>
            <a:pPr lvl="1"/>
            <a:r>
              <a:rPr lang="cs-CZ" b="1" noProof="1"/>
              <a:t>Shorův algoritmus</a:t>
            </a:r>
          </a:p>
          <a:p>
            <a:pPr lvl="2"/>
            <a:r>
              <a:rPr lang="cs-CZ" noProof="1"/>
              <a:t>ohrožuje RSA, Diffie-Hellman a ECC</a:t>
            </a:r>
          </a:p>
          <a:p>
            <a:pPr lvl="2"/>
            <a:endParaRPr lang="cs-CZ" noProof="1"/>
          </a:p>
          <a:p>
            <a:pPr lvl="2"/>
            <a:endParaRPr lang="cs-CZ" noProof="1"/>
          </a:p>
          <a:p>
            <a:pPr lvl="2"/>
            <a:endParaRPr lang="cs-CZ" noProof="1"/>
          </a:p>
          <a:p>
            <a:pPr lvl="2"/>
            <a:endParaRPr lang="cs-CZ" noProof="1"/>
          </a:p>
          <a:p>
            <a:pPr marL="0" indent="0">
              <a:buNone/>
            </a:pPr>
            <a:endParaRPr lang="cs-CZ" noProof="1"/>
          </a:p>
          <a:p>
            <a:pPr marL="0" indent="0">
              <a:buNone/>
            </a:pPr>
            <a:endParaRPr lang="cs-CZ" noProof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5E4C03-FF50-7235-0D61-305669DC9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242" y="1602557"/>
            <a:ext cx="2118037" cy="4340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5EB843-A958-39B4-B5CF-894EC3392A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417" y="2957112"/>
            <a:ext cx="2310913" cy="13007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5502BF4-DA97-BAC8-5937-4438658ECF94}"/>
              </a:ext>
            </a:extLst>
          </p:cNvPr>
          <p:cNvSpPr txBox="1"/>
          <p:nvPr/>
        </p:nvSpPr>
        <p:spPr>
          <a:xfrm>
            <a:off x="8868463" y="4250418"/>
            <a:ext cx="26452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/>
              <a:t>Nature</a:t>
            </a:r>
            <a:r>
              <a:rPr lang="en-US" sz="800" dirty="0"/>
              <a:t> </a:t>
            </a:r>
            <a:r>
              <a:rPr lang="en-US" sz="800" b="1" dirty="0"/>
              <a:t>624</a:t>
            </a:r>
            <a:r>
              <a:rPr lang="en-US" sz="800" dirty="0"/>
              <a:t>, 238 (2023)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8D6A43-3E77-8D59-F080-48899280E87E}"/>
              </a:ext>
            </a:extLst>
          </p:cNvPr>
          <p:cNvSpPr txBox="1"/>
          <p:nvPr/>
        </p:nvSpPr>
        <p:spPr>
          <a:xfrm>
            <a:off x="11007919" y="5747793"/>
            <a:ext cx="8787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115(5):463-467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790A89-EDFA-C46E-FB4D-EFC2DD1F3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346" y="4792959"/>
            <a:ext cx="3805397" cy="129489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12889C4-0C6C-27F0-8696-F8F9B14F6D3E}"/>
              </a:ext>
            </a:extLst>
          </p:cNvPr>
          <p:cNvSpPr txBox="1"/>
          <p:nvPr/>
        </p:nvSpPr>
        <p:spPr>
          <a:xfrm>
            <a:off x="8310044" y="6076361"/>
            <a:ext cx="1992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/>
              <a:t>https://</a:t>
            </a:r>
            <a:r>
              <a:rPr lang="en-US" sz="800" i="1" dirty="0" err="1"/>
              <a:t>www.physics.ox.ac.uk</a:t>
            </a:r>
            <a:r>
              <a:rPr lang="en-US" sz="800" i="1" dirty="0"/>
              <a:t>/research/group/ion-trap-quantum-computing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6452916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4A464-02AB-8D49-EE7A-176D02DC1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0C1778-55C9-2661-89E9-47AD5B35B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5625" y="286964"/>
            <a:ext cx="8316753" cy="737534"/>
          </a:xfrm>
        </p:spPr>
        <p:txBody>
          <a:bodyPr>
            <a:normAutofit/>
          </a:bodyPr>
          <a:lstStyle/>
          <a:p>
            <a:r>
              <a:rPr lang="cs-CZ" dirty="0"/>
              <a:t>Kvantová hrozba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23EF96-12F5-BAE3-1C0D-C6C58856C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315" y="1435530"/>
            <a:ext cx="7133102" cy="48312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noProof="1"/>
              <a:t>Kvantové počítače a dnešní kryptografie</a:t>
            </a:r>
          </a:p>
          <a:p>
            <a:pPr lvl="1"/>
            <a:r>
              <a:rPr lang="cs-CZ" b="1" noProof="1"/>
              <a:t>Shorův algoritmus</a:t>
            </a:r>
          </a:p>
          <a:p>
            <a:pPr lvl="2"/>
            <a:r>
              <a:rPr lang="cs-CZ" noProof="1"/>
              <a:t>ohrožuje RSA, Diffie-Hellman a ECC</a:t>
            </a:r>
          </a:p>
          <a:p>
            <a:pPr lvl="2"/>
            <a:r>
              <a:rPr lang="cs-CZ" noProof="1"/>
              <a:t>dopad: HTTPS / TLS, VPN, SSH, PKI, e-mail, IoT, …</a:t>
            </a:r>
          </a:p>
          <a:p>
            <a:pPr lvl="2"/>
            <a:endParaRPr lang="cs-CZ" noProof="1"/>
          </a:p>
          <a:p>
            <a:pPr lvl="2"/>
            <a:endParaRPr lang="cs-CZ" noProof="1"/>
          </a:p>
          <a:p>
            <a:pPr lvl="2"/>
            <a:endParaRPr lang="cs-CZ" noProof="1"/>
          </a:p>
          <a:p>
            <a:pPr lvl="2"/>
            <a:endParaRPr lang="cs-CZ" noProof="1"/>
          </a:p>
          <a:p>
            <a:pPr marL="0" indent="0">
              <a:buNone/>
            </a:pPr>
            <a:endParaRPr lang="cs-CZ" noProof="1"/>
          </a:p>
          <a:p>
            <a:pPr marL="0" indent="0">
              <a:buNone/>
            </a:pPr>
            <a:endParaRPr lang="cs-CZ" noProof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7B4DBF-541E-BABF-FBDE-F0E1C82C4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242" y="1602557"/>
            <a:ext cx="2118037" cy="43406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C554CB-861E-EA57-6699-5CA5ECD27DCB}"/>
              </a:ext>
            </a:extLst>
          </p:cNvPr>
          <p:cNvSpPr txBox="1"/>
          <p:nvPr/>
        </p:nvSpPr>
        <p:spPr>
          <a:xfrm>
            <a:off x="649979" y="31685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noProof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63FD2E-A8E2-D04A-3809-5B0123FBD0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417" y="2957112"/>
            <a:ext cx="2310913" cy="13007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21E65A-DC68-209C-BCBB-254CCCAC0477}"/>
              </a:ext>
            </a:extLst>
          </p:cNvPr>
          <p:cNvSpPr txBox="1"/>
          <p:nvPr/>
        </p:nvSpPr>
        <p:spPr>
          <a:xfrm>
            <a:off x="8868463" y="4250418"/>
            <a:ext cx="26452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/>
              <a:t>Nature</a:t>
            </a:r>
            <a:r>
              <a:rPr lang="en-US" sz="800" dirty="0"/>
              <a:t> </a:t>
            </a:r>
            <a:r>
              <a:rPr lang="en-US" sz="800" b="1" dirty="0"/>
              <a:t>624</a:t>
            </a:r>
            <a:r>
              <a:rPr lang="en-US" sz="800" dirty="0"/>
              <a:t>, 238 (2023)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9E4015-4FC2-5739-52FD-E0CB93C776AF}"/>
              </a:ext>
            </a:extLst>
          </p:cNvPr>
          <p:cNvSpPr txBox="1"/>
          <p:nvPr/>
        </p:nvSpPr>
        <p:spPr>
          <a:xfrm>
            <a:off x="11007919" y="5747793"/>
            <a:ext cx="8787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115(5):463-467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2C7E5E8-E99A-91B0-F8EC-4F3258B7C2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346" y="4792959"/>
            <a:ext cx="3805397" cy="129489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2AD8C97-5DB5-C84A-F030-BD6773FC3C88}"/>
              </a:ext>
            </a:extLst>
          </p:cNvPr>
          <p:cNvSpPr txBox="1"/>
          <p:nvPr/>
        </p:nvSpPr>
        <p:spPr>
          <a:xfrm>
            <a:off x="8310044" y="6076361"/>
            <a:ext cx="1992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/>
              <a:t>https://</a:t>
            </a:r>
            <a:r>
              <a:rPr lang="en-US" sz="800" i="1" dirty="0" err="1"/>
              <a:t>www.physics.ox.ac.uk</a:t>
            </a:r>
            <a:r>
              <a:rPr lang="en-US" sz="800" i="1" dirty="0"/>
              <a:t>/research/group/ion-trap-quantum-computing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6349943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3E06C-A38B-81ED-73D3-A37727347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83C9A1-5218-8A39-6335-401CA49B2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5625" y="286964"/>
            <a:ext cx="8316753" cy="737534"/>
          </a:xfrm>
        </p:spPr>
        <p:txBody>
          <a:bodyPr>
            <a:normAutofit/>
          </a:bodyPr>
          <a:lstStyle/>
          <a:p>
            <a:r>
              <a:rPr lang="cs-CZ" dirty="0"/>
              <a:t>Kvantová hrozba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62A1AA-752C-E87F-B610-EC6E1F296E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315" y="1435530"/>
            <a:ext cx="7133102" cy="48312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noProof="1"/>
              <a:t>Kvantové počítače a dnešní kryptografie</a:t>
            </a:r>
          </a:p>
          <a:p>
            <a:pPr lvl="1"/>
            <a:r>
              <a:rPr lang="cs-CZ" b="1" noProof="1"/>
              <a:t>Shorův algoritmus</a:t>
            </a:r>
          </a:p>
          <a:p>
            <a:pPr lvl="2"/>
            <a:r>
              <a:rPr lang="cs-CZ" noProof="1"/>
              <a:t>ohrožuje RSA, Diffie-Hellman a ECC</a:t>
            </a:r>
          </a:p>
          <a:p>
            <a:pPr lvl="2"/>
            <a:r>
              <a:rPr lang="cs-CZ" noProof="1"/>
              <a:t>dopad: HTTPS / TLS, VPN, SSH, PKI, e-mail, IoT, …</a:t>
            </a:r>
          </a:p>
          <a:p>
            <a:pPr lvl="2"/>
            <a:endParaRPr lang="cs-CZ" noProof="1"/>
          </a:p>
          <a:p>
            <a:pPr lvl="2"/>
            <a:endParaRPr lang="cs-CZ" noProof="1"/>
          </a:p>
          <a:p>
            <a:pPr lvl="2"/>
            <a:endParaRPr lang="cs-CZ" noProof="1"/>
          </a:p>
          <a:p>
            <a:pPr lvl="2"/>
            <a:endParaRPr lang="cs-CZ" noProof="1"/>
          </a:p>
          <a:p>
            <a:pPr marL="0" indent="0">
              <a:buNone/>
            </a:pPr>
            <a:endParaRPr lang="cs-CZ" noProof="1"/>
          </a:p>
          <a:p>
            <a:pPr marL="0" indent="0">
              <a:buNone/>
            </a:pPr>
            <a:endParaRPr lang="cs-CZ" noProof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A3060B-CFFE-43D4-33C9-0F0E70AF0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242" y="1602557"/>
            <a:ext cx="2118037" cy="43406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686950-2447-6922-16B7-C7C98C0604A5}"/>
              </a:ext>
            </a:extLst>
          </p:cNvPr>
          <p:cNvSpPr txBox="1"/>
          <p:nvPr/>
        </p:nvSpPr>
        <p:spPr>
          <a:xfrm>
            <a:off x="649979" y="3168531"/>
            <a:ext cx="636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Řeší faktorizaci a diskrétní logaritmus v polynomiálním čase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0565AA-B9A6-1036-057E-7D560B06E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417" y="2957112"/>
            <a:ext cx="2310913" cy="13007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711B116-C4D6-1C9E-BA00-4B5E8223B6D6}"/>
              </a:ext>
            </a:extLst>
          </p:cNvPr>
          <p:cNvSpPr txBox="1"/>
          <p:nvPr/>
        </p:nvSpPr>
        <p:spPr>
          <a:xfrm>
            <a:off x="8868463" y="4250418"/>
            <a:ext cx="26452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/>
              <a:t>Nature</a:t>
            </a:r>
            <a:r>
              <a:rPr lang="en-US" sz="800" dirty="0"/>
              <a:t> </a:t>
            </a:r>
            <a:r>
              <a:rPr lang="en-US" sz="800" b="1" dirty="0"/>
              <a:t>624</a:t>
            </a:r>
            <a:r>
              <a:rPr lang="en-US" sz="800" dirty="0"/>
              <a:t>, 238 (2023)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B74F16-8518-429B-0E5D-823186097904}"/>
              </a:ext>
            </a:extLst>
          </p:cNvPr>
          <p:cNvSpPr txBox="1"/>
          <p:nvPr/>
        </p:nvSpPr>
        <p:spPr>
          <a:xfrm>
            <a:off x="11007919" y="5747793"/>
            <a:ext cx="8787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115(5):463-467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57ECD9C-92B6-9255-C470-580CE682FAB7}"/>
              </a:ext>
            </a:extLst>
          </p:cNvPr>
          <p:cNvSpPr/>
          <p:nvPr/>
        </p:nvSpPr>
        <p:spPr>
          <a:xfrm>
            <a:off x="642907" y="3046827"/>
            <a:ext cx="6227232" cy="6127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73C82F6-11A4-BF96-474B-84BB5FE331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346" y="4792959"/>
            <a:ext cx="3805397" cy="129489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E9F0FB5-E40F-516B-6953-976320720FB0}"/>
              </a:ext>
            </a:extLst>
          </p:cNvPr>
          <p:cNvSpPr txBox="1"/>
          <p:nvPr/>
        </p:nvSpPr>
        <p:spPr>
          <a:xfrm>
            <a:off x="8310044" y="6076361"/>
            <a:ext cx="1992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/>
              <a:t>https://</a:t>
            </a:r>
            <a:r>
              <a:rPr lang="en-US" sz="800" i="1" dirty="0" err="1"/>
              <a:t>www.physics.ox.ac.uk</a:t>
            </a:r>
            <a:r>
              <a:rPr lang="en-US" sz="800" i="1" dirty="0"/>
              <a:t>/research/group/ion-trap-quantum-computing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5833218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034F9-1296-F32B-C046-F00872C03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5F12E6-EC12-F0F1-B597-6C240F5ED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5625" y="286964"/>
            <a:ext cx="8316753" cy="737534"/>
          </a:xfrm>
        </p:spPr>
        <p:txBody>
          <a:bodyPr>
            <a:normAutofit/>
          </a:bodyPr>
          <a:lstStyle/>
          <a:p>
            <a:r>
              <a:rPr lang="cs-CZ" dirty="0"/>
              <a:t>Kvantová hrozba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894504-5EA4-65C5-18CE-E461E1A92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315" y="1435530"/>
            <a:ext cx="7133102" cy="48312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noProof="1"/>
              <a:t>Kvantové počítače a dnešní kryptografie</a:t>
            </a:r>
          </a:p>
          <a:p>
            <a:pPr lvl="1"/>
            <a:r>
              <a:rPr lang="cs-CZ" b="1" noProof="1"/>
              <a:t>Shorův algoritmus</a:t>
            </a:r>
          </a:p>
          <a:p>
            <a:pPr lvl="2"/>
            <a:r>
              <a:rPr lang="cs-CZ" noProof="1"/>
              <a:t>ohrožuje RSA, Diffie-Hellman a ECC</a:t>
            </a:r>
          </a:p>
          <a:p>
            <a:pPr lvl="2"/>
            <a:r>
              <a:rPr lang="cs-CZ" noProof="1"/>
              <a:t>dopad: HTTPS / TLS, VPN, SSH, PKI, e-mail, IoT, …</a:t>
            </a:r>
          </a:p>
          <a:p>
            <a:pPr lvl="2"/>
            <a:endParaRPr lang="cs-CZ" noProof="1"/>
          </a:p>
          <a:p>
            <a:pPr lvl="2"/>
            <a:endParaRPr lang="cs-CZ" noProof="1"/>
          </a:p>
          <a:p>
            <a:pPr lvl="2"/>
            <a:endParaRPr lang="cs-CZ" noProof="1"/>
          </a:p>
          <a:p>
            <a:pPr lvl="1"/>
            <a:r>
              <a:rPr lang="cs-CZ" b="1" noProof="1"/>
              <a:t>Groverův algoritmus</a:t>
            </a:r>
          </a:p>
          <a:p>
            <a:pPr lvl="2"/>
            <a:endParaRPr lang="cs-CZ" noProof="1"/>
          </a:p>
          <a:p>
            <a:pPr marL="0" indent="0">
              <a:buNone/>
            </a:pPr>
            <a:endParaRPr lang="cs-CZ" noProof="1"/>
          </a:p>
          <a:p>
            <a:pPr marL="0" indent="0">
              <a:buNone/>
            </a:pPr>
            <a:endParaRPr lang="cs-CZ" noProof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7A15C6-6CD2-DB7A-B062-F6B8D1459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242" y="1602557"/>
            <a:ext cx="2118037" cy="43406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53B62B-2D02-11DF-1606-EBBD2C036AC5}"/>
              </a:ext>
            </a:extLst>
          </p:cNvPr>
          <p:cNvSpPr txBox="1"/>
          <p:nvPr/>
        </p:nvSpPr>
        <p:spPr>
          <a:xfrm>
            <a:off x="649979" y="3168531"/>
            <a:ext cx="636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Řeší faktorizaci a diskrétní logaritmus v polynomiálním čase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E17CB7-AF98-840D-EC39-52D54438CC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417" y="2957112"/>
            <a:ext cx="2310913" cy="13007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8E8E98D-792D-5C57-ED65-6198E65884C0}"/>
              </a:ext>
            </a:extLst>
          </p:cNvPr>
          <p:cNvSpPr txBox="1"/>
          <p:nvPr/>
        </p:nvSpPr>
        <p:spPr>
          <a:xfrm>
            <a:off x="8868463" y="4250418"/>
            <a:ext cx="26452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/>
              <a:t>Nature</a:t>
            </a:r>
            <a:r>
              <a:rPr lang="en-US" sz="800" dirty="0"/>
              <a:t> </a:t>
            </a:r>
            <a:r>
              <a:rPr lang="en-US" sz="800" b="1" dirty="0"/>
              <a:t>624</a:t>
            </a:r>
            <a:r>
              <a:rPr lang="en-US" sz="800" dirty="0"/>
              <a:t>, 238 (2023)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D73641-8EFE-AE7E-61F2-F9C46E481DD7}"/>
              </a:ext>
            </a:extLst>
          </p:cNvPr>
          <p:cNvSpPr txBox="1"/>
          <p:nvPr/>
        </p:nvSpPr>
        <p:spPr>
          <a:xfrm>
            <a:off x="11007919" y="5747793"/>
            <a:ext cx="8787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115(5):463-467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1F4DB3-AF03-359D-206F-6B4825537962}"/>
              </a:ext>
            </a:extLst>
          </p:cNvPr>
          <p:cNvSpPr/>
          <p:nvPr/>
        </p:nvSpPr>
        <p:spPr>
          <a:xfrm>
            <a:off x="642907" y="3046827"/>
            <a:ext cx="6227232" cy="6127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EF0A958-214E-0A53-5A31-5BC23ED98C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346" y="4792959"/>
            <a:ext cx="3805397" cy="129489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1A7EFAE-8186-D27B-6250-2EAA78D10B85}"/>
              </a:ext>
            </a:extLst>
          </p:cNvPr>
          <p:cNvSpPr txBox="1"/>
          <p:nvPr/>
        </p:nvSpPr>
        <p:spPr>
          <a:xfrm>
            <a:off x="8310044" y="6076361"/>
            <a:ext cx="1992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/>
              <a:t>https://</a:t>
            </a:r>
            <a:r>
              <a:rPr lang="en-US" sz="800" i="1" dirty="0" err="1"/>
              <a:t>www.physics.ox.ac.uk</a:t>
            </a:r>
            <a:r>
              <a:rPr lang="en-US" sz="800" i="1" dirty="0"/>
              <a:t>/research/group/ion-trap-quantum-computing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884842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B30FF-6846-A09B-414B-D425228E5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768BED-577E-2037-CE69-444EDB3DF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5625" y="286964"/>
            <a:ext cx="8316753" cy="737534"/>
          </a:xfrm>
        </p:spPr>
        <p:txBody>
          <a:bodyPr>
            <a:normAutofit/>
          </a:bodyPr>
          <a:lstStyle/>
          <a:p>
            <a:r>
              <a:rPr lang="cs-CZ" dirty="0"/>
              <a:t>Kvantová hrozba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B1BD9D-7191-146C-34E1-B19381B12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315" y="1435530"/>
            <a:ext cx="7133102" cy="48312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noProof="1"/>
              <a:t>Kvantové počítače a dnešní kryptografie</a:t>
            </a:r>
          </a:p>
          <a:p>
            <a:pPr lvl="1"/>
            <a:r>
              <a:rPr lang="cs-CZ" b="1" noProof="1"/>
              <a:t>Shorův algoritmus</a:t>
            </a:r>
          </a:p>
          <a:p>
            <a:pPr lvl="2"/>
            <a:r>
              <a:rPr lang="cs-CZ" noProof="1"/>
              <a:t>ohrožuje RSA, Diffie-Hellman a ECC</a:t>
            </a:r>
          </a:p>
          <a:p>
            <a:pPr lvl="2"/>
            <a:r>
              <a:rPr lang="cs-CZ" noProof="1"/>
              <a:t>dopad: HTTPS / TLS, VPN, SSH, PKI, e-mail, IoT, …</a:t>
            </a:r>
          </a:p>
          <a:p>
            <a:pPr lvl="2"/>
            <a:endParaRPr lang="cs-CZ" noProof="1"/>
          </a:p>
          <a:p>
            <a:pPr lvl="2"/>
            <a:endParaRPr lang="cs-CZ" noProof="1"/>
          </a:p>
          <a:p>
            <a:pPr lvl="2"/>
            <a:endParaRPr lang="cs-CZ" noProof="1"/>
          </a:p>
          <a:p>
            <a:pPr lvl="1"/>
            <a:r>
              <a:rPr lang="cs-CZ" b="1" noProof="1"/>
              <a:t>Groverův algoritmus</a:t>
            </a:r>
          </a:p>
          <a:p>
            <a:pPr lvl="2"/>
            <a:r>
              <a:rPr lang="cs-CZ" noProof="1"/>
              <a:t>urychluje hrubou sílu nad symetrickými klíči</a:t>
            </a:r>
          </a:p>
          <a:p>
            <a:pPr lvl="2"/>
            <a:endParaRPr lang="cs-CZ" noProof="1"/>
          </a:p>
          <a:p>
            <a:pPr marL="0" indent="0">
              <a:buNone/>
            </a:pPr>
            <a:endParaRPr lang="cs-CZ" noProof="1"/>
          </a:p>
          <a:p>
            <a:pPr marL="0" indent="0">
              <a:buNone/>
            </a:pPr>
            <a:endParaRPr lang="cs-CZ" noProof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C26132-2E46-4C8E-6F66-14CA7651B1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242" y="1602557"/>
            <a:ext cx="2118037" cy="43406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5A66C6-47FE-723D-6C4A-ACAFE9AF9DCB}"/>
              </a:ext>
            </a:extLst>
          </p:cNvPr>
          <p:cNvSpPr txBox="1"/>
          <p:nvPr/>
        </p:nvSpPr>
        <p:spPr>
          <a:xfrm>
            <a:off x="649979" y="3168531"/>
            <a:ext cx="636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Řeší faktorizaci a diskrétní logaritmus v polynomiálním čase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7F2118C-1E05-39D8-BE6F-8A9532A5E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417" y="2957112"/>
            <a:ext cx="2310913" cy="13007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EDCAE75-DE72-B6A8-6351-2F9B5729CD85}"/>
              </a:ext>
            </a:extLst>
          </p:cNvPr>
          <p:cNvSpPr txBox="1"/>
          <p:nvPr/>
        </p:nvSpPr>
        <p:spPr>
          <a:xfrm>
            <a:off x="8868463" y="4250418"/>
            <a:ext cx="26452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/>
              <a:t>Nature</a:t>
            </a:r>
            <a:r>
              <a:rPr lang="en-US" sz="800" dirty="0"/>
              <a:t> </a:t>
            </a:r>
            <a:r>
              <a:rPr lang="en-US" sz="800" b="1" dirty="0"/>
              <a:t>624</a:t>
            </a:r>
            <a:r>
              <a:rPr lang="en-US" sz="800" dirty="0"/>
              <a:t>, 238 (2023)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48E61B-57C6-2006-3CD6-CB90041CDADD}"/>
              </a:ext>
            </a:extLst>
          </p:cNvPr>
          <p:cNvSpPr txBox="1"/>
          <p:nvPr/>
        </p:nvSpPr>
        <p:spPr>
          <a:xfrm>
            <a:off x="11007919" y="5747793"/>
            <a:ext cx="8787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115(5):463-467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AF90C2-C416-0157-940E-E60037116D05}"/>
              </a:ext>
            </a:extLst>
          </p:cNvPr>
          <p:cNvSpPr/>
          <p:nvPr/>
        </p:nvSpPr>
        <p:spPr>
          <a:xfrm>
            <a:off x="642907" y="3046827"/>
            <a:ext cx="6227232" cy="6127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1FF8E04-843C-CA89-5B56-8A4D5E0916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346" y="4792959"/>
            <a:ext cx="3805397" cy="129489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77C985B-8557-08C1-4D4C-DAE8C8CE7350}"/>
              </a:ext>
            </a:extLst>
          </p:cNvPr>
          <p:cNvSpPr txBox="1"/>
          <p:nvPr/>
        </p:nvSpPr>
        <p:spPr>
          <a:xfrm>
            <a:off x="8310044" y="6076361"/>
            <a:ext cx="1992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/>
              <a:t>https://</a:t>
            </a:r>
            <a:r>
              <a:rPr lang="en-US" sz="800" i="1" dirty="0" err="1"/>
              <a:t>www.physics.ox.ac.uk</a:t>
            </a:r>
            <a:r>
              <a:rPr lang="en-US" sz="800" i="1" dirty="0"/>
              <a:t>/research/group/ion-trap-quantum-computing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0226229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8054B0-108E-3C24-EEEA-7D4F68119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6612CC-7E79-9F8F-ADB8-1A7F7AC02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5625" y="286964"/>
            <a:ext cx="8316753" cy="737534"/>
          </a:xfrm>
        </p:spPr>
        <p:txBody>
          <a:bodyPr>
            <a:normAutofit/>
          </a:bodyPr>
          <a:lstStyle/>
          <a:p>
            <a:r>
              <a:rPr lang="cs-CZ" dirty="0"/>
              <a:t>Kvantová hrozba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74B54F-55A7-D28A-C5DD-D31AD911D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315" y="1435530"/>
            <a:ext cx="7133102" cy="48312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noProof="1"/>
              <a:t>Kvantové počítače a dnešní kryptografie</a:t>
            </a:r>
          </a:p>
          <a:p>
            <a:pPr lvl="1"/>
            <a:r>
              <a:rPr lang="cs-CZ" b="1" noProof="1"/>
              <a:t>Shorův algoritmus</a:t>
            </a:r>
          </a:p>
          <a:p>
            <a:pPr lvl="2"/>
            <a:r>
              <a:rPr lang="cs-CZ" noProof="1"/>
              <a:t>ohrožuje RSA, Diffie-Hellman a ECC</a:t>
            </a:r>
          </a:p>
          <a:p>
            <a:pPr lvl="2"/>
            <a:r>
              <a:rPr lang="cs-CZ" noProof="1"/>
              <a:t>dopad: HTTPS / TLS, VPN, SSH, PKI, e-mail, IoT, …</a:t>
            </a:r>
          </a:p>
          <a:p>
            <a:pPr lvl="2"/>
            <a:endParaRPr lang="cs-CZ" noProof="1"/>
          </a:p>
          <a:p>
            <a:pPr lvl="2"/>
            <a:endParaRPr lang="cs-CZ" noProof="1"/>
          </a:p>
          <a:p>
            <a:pPr lvl="2"/>
            <a:endParaRPr lang="cs-CZ" noProof="1"/>
          </a:p>
          <a:p>
            <a:pPr lvl="1"/>
            <a:r>
              <a:rPr lang="cs-CZ" b="1" noProof="1"/>
              <a:t>Groverův algoritmus</a:t>
            </a:r>
          </a:p>
          <a:p>
            <a:pPr lvl="2"/>
            <a:r>
              <a:rPr lang="cs-CZ" noProof="1"/>
              <a:t>urychluje hrubou sílu nad symetrickými klíči</a:t>
            </a:r>
          </a:p>
          <a:p>
            <a:pPr lvl="2"/>
            <a:r>
              <a:rPr lang="cs-CZ" noProof="1"/>
              <a:t>praktická obrana: delší klíče</a:t>
            </a:r>
          </a:p>
          <a:p>
            <a:pPr lvl="2"/>
            <a:endParaRPr lang="cs-CZ" noProof="1"/>
          </a:p>
          <a:p>
            <a:pPr marL="0" indent="0">
              <a:buNone/>
            </a:pPr>
            <a:endParaRPr lang="cs-CZ" noProof="1"/>
          </a:p>
          <a:p>
            <a:pPr marL="0" indent="0">
              <a:buNone/>
            </a:pPr>
            <a:endParaRPr lang="cs-CZ" noProof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9E93D1-B15F-FCEF-2AE4-8A3C2942F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242" y="1602557"/>
            <a:ext cx="2118037" cy="43406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2F9FCE-035C-D805-A954-06A894674485}"/>
              </a:ext>
            </a:extLst>
          </p:cNvPr>
          <p:cNvSpPr txBox="1"/>
          <p:nvPr/>
        </p:nvSpPr>
        <p:spPr>
          <a:xfrm>
            <a:off x="649979" y="3168531"/>
            <a:ext cx="636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Řeší faktorizaci a diskrétní logaritmus v polynomiálním čase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0FC910-E3D1-02F0-C947-D04F4AEC8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417" y="2957112"/>
            <a:ext cx="2310913" cy="13007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387ECB0-7F14-5F68-8D67-FE1B959C3103}"/>
              </a:ext>
            </a:extLst>
          </p:cNvPr>
          <p:cNvSpPr txBox="1"/>
          <p:nvPr/>
        </p:nvSpPr>
        <p:spPr>
          <a:xfrm>
            <a:off x="8868463" y="4250418"/>
            <a:ext cx="26452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/>
              <a:t>Nature</a:t>
            </a:r>
            <a:r>
              <a:rPr lang="en-US" sz="800" dirty="0"/>
              <a:t> </a:t>
            </a:r>
            <a:r>
              <a:rPr lang="en-US" sz="800" b="1" dirty="0"/>
              <a:t>624</a:t>
            </a:r>
            <a:r>
              <a:rPr lang="en-US" sz="800" dirty="0"/>
              <a:t>, 238 (2023)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81A0A0-CA5C-234F-0D8D-743905886EB3}"/>
              </a:ext>
            </a:extLst>
          </p:cNvPr>
          <p:cNvSpPr txBox="1"/>
          <p:nvPr/>
        </p:nvSpPr>
        <p:spPr>
          <a:xfrm>
            <a:off x="11007919" y="5747793"/>
            <a:ext cx="8787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115(5):463-467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22A36C-BD57-18EF-1690-C6AA0B71ECCA}"/>
              </a:ext>
            </a:extLst>
          </p:cNvPr>
          <p:cNvSpPr/>
          <p:nvPr/>
        </p:nvSpPr>
        <p:spPr>
          <a:xfrm>
            <a:off x="642907" y="3046827"/>
            <a:ext cx="6227232" cy="6127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6E2CB16-FAED-0FDC-EACF-3C29B49B50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346" y="4792959"/>
            <a:ext cx="3805397" cy="129489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AEB822B-7A69-5C84-A5E0-4BC62B1E110E}"/>
              </a:ext>
            </a:extLst>
          </p:cNvPr>
          <p:cNvSpPr txBox="1"/>
          <p:nvPr/>
        </p:nvSpPr>
        <p:spPr>
          <a:xfrm>
            <a:off x="8310044" y="6076361"/>
            <a:ext cx="1992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/>
              <a:t>https://</a:t>
            </a:r>
            <a:r>
              <a:rPr lang="en-US" sz="800" i="1" dirty="0" err="1"/>
              <a:t>www.physics.ox.ac.uk</a:t>
            </a:r>
            <a:r>
              <a:rPr lang="en-US" sz="800" i="1" dirty="0"/>
              <a:t>/research/group/ion-trap-quantum-computing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4608140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05EF3-19D3-6B3E-40E5-A92EE9CF3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439A80-6B9E-102D-1360-830D0F966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5625" y="286964"/>
            <a:ext cx="8316753" cy="737534"/>
          </a:xfrm>
        </p:spPr>
        <p:txBody>
          <a:bodyPr>
            <a:normAutofit/>
          </a:bodyPr>
          <a:lstStyle/>
          <a:p>
            <a:r>
              <a:rPr lang="cs-CZ" dirty="0"/>
              <a:t>Kvantová hrozba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DAA296-9425-D59B-4F9D-8378FE0A7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315" y="1435530"/>
            <a:ext cx="7133102" cy="48312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noProof="1"/>
              <a:t>Kvantové počítače a dnešní kryptografie</a:t>
            </a:r>
          </a:p>
          <a:p>
            <a:pPr lvl="1"/>
            <a:r>
              <a:rPr lang="cs-CZ" b="1" noProof="1"/>
              <a:t>Shorův algoritmus</a:t>
            </a:r>
          </a:p>
          <a:p>
            <a:pPr lvl="2"/>
            <a:r>
              <a:rPr lang="cs-CZ" noProof="1"/>
              <a:t>ohrožuje RSA, Diffie-Hellman a ECC</a:t>
            </a:r>
          </a:p>
          <a:p>
            <a:pPr lvl="2"/>
            <a:r>
              <a:rPr lang="cs-CZ" noProof="1"/>
              <a:t>dopad: HTTPS / TLS, VPN, SSH, PKI, e-mail, IoT, …</a:t>
            </a:r>
          </a:p>
          <a:p>
            <a:pPr lvl="2"/>
            <a:endParaRPr lang="cs-CZ" noProof="1"/>
          </a:p>
          <a:p>
            <a:pPr lvl="2"/>
            <a:endParaRPr lang="cs-CZ" noProof="1"/>
          </a:p>
          <a:p>
            <a:pPr lvl="2"/>
            <a:endParaRPr lang="cs-CZ" noProof="1"/>
          </a:p>
          <a:p>
            <a:pPr lvl="1"/>
            <a:r>
              <a:rPr lang="cs-CZ" b="1" noProof="1"/>
              <a:t>Groverův algoritmus</a:t>
            </a:r>
          </a:p>
          <a:p>
            <a:pPr lvl="2"/>
            <a:r>
              <a:rPr lang="cs-CZ" noProof="1"/>
              <a:t>urychluje hrubou sílu nad symetrickými klíči</a:t>
            </a:r>
          </a:p>
          <a:p>
            <a:pPr lvl="2"/>
            <a:r>
              <a:rPr lang="cs-CZ" noProof="1"/>
              <a:t>praktická obrana: delší klíče</a:t>
            </a:r>
          </a:p>
          <a:p>
            <a:pPr lvl="2"/>
            <a:endParaRPr lang="cs-CZ" noProof="1"/>
          </a:p>
          <a:p>
            <a:pPr marL="0" indent="0">
              <a:buNone/>
            </a:pPr>
            <a:endParaRPr lang="cs-CZ" noProof="1"/>
          </a:p>
          <a:p>
            <a:pPr marL="0" indent="0">
              <a:buNone/>
            </a:pPr>
            <a:endParaRPr lang="cs-CZ" noProof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72DC338-0B85-0DA1-4EDF-7E4FEAFF2E4E}"/>
                  </a:ext>
                </a:extLst>
              </p:cNvPr>
              <p:cNvSpPr txBox="1"/>
              <p:nvPr/>
            </p:nvSpPr>
            <p:spPr>
              <a:xfrm>
                <a:off x="949987" y="5243708"/>
                <a:ext cx="4948791" cy="3954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noProof="1"/>
                  <a:t>Hledání v seznamu v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 i="1" noProof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Ο</m:t>
                    </m:r>
                    <m:r>
                      <a:rPr lang="cs-CZ" b="0" i="1" noProof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ad>
                      <m:radPr>
                        <m:degHide m:val="on"/>
                        <m:ctrlPr>
                          <a:rPr lang="cs-CZ" b="0" i="1" noProof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cs-CZ" b="0" i="1" noProof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</m:rad>
                    <m:r>
                      <a:rPr lang="cs-CZ" b="0" i="1" noProof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cs-CZ" noProof="1"/>
                  <a:t> čase oproti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 i="1" noProof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Ο</m:t>
                    </m:r>
                    <m:r>
                      <a:rPr lang="cs-CZ" i="1" noProof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cs-CZ" b="0" i="1" noProof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cs-CZ" i="1" noProof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cs-CZ" noProof="1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72DC338-0B85-0DA1-4EDF-7E4FEAFF2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987" y="5243708"/>
                <a:ext cx="4948791" cy="395429"/>
              </a:xfrm>
              <a:prstGeom prst="rect">
                <a:avLst/>
              </a:prstGeom>
              <a:blipFill>
                <a:blip r:embed="rId2"/>
                <a:stretch>
                  <a:fillRect l="-1023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D2A6E98B-7331-B9C5-E269-E2780E16E680}"/>
              </a:ext>
            </a:extLst>
          </p:cNvPr>
          <p:cNvSpPr/>
          <p:nvPr/>
        </p:nvSpPr>
        <p:spPr>
          <a:xfrm>
            <a:off x="813883" y="5135053"/>
            <a:ext cx="5084895" cy="6127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47E220-6C36-B27D-2280-D95262156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242" y="1602557"/>
            <a:ext cx="2118037" cy="43406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403FFA-7714-DDE2-1315-F789440F2C18}"/>
              </a:ext>
            </a:extLst>
          </p:cNvPr>
          <p:cNvSpPr txBox="1"/>
          <p:nvPr/>
        </p:nvSpPr>
        <p:spPr>
          <a:xfrm>
            <a:off x="649979" y="3168531"/>
            <a:ext cx="636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Řeší faktorizaci a diskrétní logaritmus v polynomiálním čase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8A41D1A-5315-B494-C25C-51E8615D4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417" y="2957112"/>
            <a:ext cx="2310913" cy="13007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845EE1E-43CB-464B-812D-C7EB2A3EA421}"/>
              </a:ext>
            </a:extLst>
          </p:cNvPr>
          <p:cNvSpPr txBox="1"/>
          <p:nvPr/>
        </p:nvSpPr>
        <p:spPr>
          <a:xfrm>
            <a:off x="8868463" y="4250418"/>
            <a:ext cx="26452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/>
              <a:t>Nature</a:t>
            </a:r>
            <a:r>
              <a:rPr lang="en-US" sz="800" dirty="0"/>
              <a:t> </a:t>
            </a:r>
            <a:r>
              <a:rPr lang="en-US" sz="800" b="1" dirty="0"/>
              <a:t>624</a:t>
            </a:r>
            <a:r>
              <a:rPr lang="en-US" sz="800" dirty="0"/>
              <a:t>, 238 (2023)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444B2F-6A8D-365D-C222-60422E6BB81D}"/>
              </a:ext>
            </a:extLst>
          </p:cNvPr>
          <p:cNvSpPr txBox="1"/>
          <p:nvPr/>
        </p:nvSpPr>
        <p:spPr>
          <a:xfrm>
            <a:off x="11007919" y="5747793"/>
            <a:ext cx="8787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115(5):463-467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8DE9BF-254E-09BF-7DAF-00C789699FDC}"/>
              </a:ext>
            </a:extLst>
          </p:cNvPr>
          <p:cNvSpPr/>
          <p:nvPr/>
        </p:nvSpPr>
        <p:spPr>
          <a:xfrm>
            <a:off x="642907" y="3046827"/>
            <a:ext cx="6227232" cy="6127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73A6502-B798-E261-93CF-809794A185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346" y="4792959"/>
            <a:ext cx="3805397" cy="129489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C73B069-99C4-8CEC-747F-7C8B21B432AE}"/>
              </a:ext>
            </a:extLst>
          </p:cNvPr>
          <p:cNvSpPr txBox="1"/>
          <p:nvPr/>
        </p:nvSpPr>
        <p:spPr>
          <a:xfrm>
            <a:off x="8310044" y="6076361"/>
            <a:ext cx="1992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/>
              <a:t>https://</a:t>
            </a:r>
            <a:r>
              <a:rPr lang="en-US" sz="800" i="1" dirty="0" err="1"/>
              <a:t>www.physics.ox.ac.uk</a:t>
            </a:r>
            <a:r>
              <a:rPr lang="en-US" sz="800" i="1" dirty="0"/>
              <a:t>/research/group/ion-trap-quantum-computing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1758737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3619E-3707-6C74-06E7-87F3619B0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6723BD-B1EF-6C28-E65D-096B6EABB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Kvantová hrozba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6C49A1-8199-1C2C-9CC0-9F2776ED7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092" y="1406180"/>
            <a:ext cx="10291481" cy="4264751"/>
          </a:xfrm>
        </p:spPr>
        <p:txBody>
          <a:bodyPr/>
          <a:lstStyle/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1785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449EC-8539-29D1-63EE-51D9EED37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E04392-814C-08D6-557C-035F7437F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Současná kryptografie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CB4C75-854A-A416-A1BE-BCE8DA56D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8129" y="1602223"/>
            <a:ext cx="10291481" cy="45380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Dvě základní role současné kryptografie:</a:t>
            </a:r>
          </a:p>
          <a:p>
            <a:pPr marL="0" indent="0">
              <a:buNone/>
            </a:pPr>
            <a:endParaRPr lang="cs-CZ" dirty="0"/>
          </a:p>
          <a:p>
            <a:pPr lvl="1"/>
            <a:endParaRPr lang="cs-CZ" b="1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BC9C42-CBA5-E6D7-3BB8-434B7F6A5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6990" y="2658684"/>
            <a:ext cx="1949318" cy="202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035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00299F-A5A8-DBA8-3988-621A68619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F44262-9467-5A77-686C-2B7116291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Kvantová hrozba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1D08EB-8923-7B5F-A266-07AEA36C4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092" y="1406180"/>
            <a:ext cx="10291481" cy="4264751"/>
          </a:xfrm>
        </p:spPr>
        <p:txBody>
          <a:bodyPr/>
          <a:lstStyle/>
          <a:p>
            <a:pPr lvl="1"/>
            <a:r>
              <a:rPr lang="cs-CZ" b="1" dirty="0" err="1"/>
              <a:t>Q-day</a:t>
            </a:r>
            <a:r>
              <a:rPr lang="cs-CZ" dirty="0"/>
              <a:t> – den kdy kvantové počítače prolomí RSA-2048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92485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FED89-43BD-B0E7-D2CD-CBE0A7015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737E8C-503D-EFB2-4B5E-42DC14E88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Kvantová hrozba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7D3691-1233-B380-99C3-908F9EF93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092" y="1406180"/>
            <a:ext cx="10291481" cy="4264751"/>
          </a:xfrm>
        </p:spPr>
        <p:txBody>
          <a:bodyPr/>
          <a:lstStyle/>
          <a:p>
            <a:pPr lvl="1"/>
            <a:r>
              <a:rPr lang="cs-CZ" b="1" dirty="0" err="1"/>
              <a:t>Q-day</a:t>
            </a:r>
            <a:r>
              <a:rPr lang="cs-CZ" dirty="0"/>
              <a:t> – den kdy kvantové počítače prolomí RSA-2048</a:t>
            </a:r>
          </a:p>
          <a:p>
            <a:pPr lvl="1"/>
            <a:r>
              <a:rPr lang="cs-CZ" dirty="0"/>
              <a:t>Útok typu </a:t>
            </a:r>
            <a:r>
              <a:rPr lang="cs-CZ" b="1" dirty="0" err="1"/>
              <a:t>Harvest-now-decrypt-later</a:t>
            </a:r>
            <a:r>
              <a:rPr lang="cs-CZ" dirty="0"/>
              <a:t> je </a:t>
            </a:r>
            <a:r>
              <a:rPr lang="cs-CZ" b="1" dirty="0"/>
              <a:t>aktuální!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7851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835F3-6A6A-6B25-AA9F-F34EA3546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E9F765-6B60-70AF-DBB8-59F5B3DE9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Kvantová hrozba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5F865E-898F-ABD2-61DD-AD6505C18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092" y="1406180"/>
            <a:ext cx="10291481" cy="4264751"/>
          </a:xfrm>
        </p:spPr>
        <p:txBody>
          <a:bodyPr/>
          <a:lstStyle/>
          <a:p>
            <a:pPr lvl="1"/>
            <a:r>
              <a:rPr lang="cs-CZ" b="1" dirty="0" err="1"/>
              <a:t>Q-day</a:t>
            </a:r>
            <a:r>
              <a:rPr lang="cs-CZ" dirty="0"/>
              <a:t> – den kdy kvantové počítače prolomí RSA-2048</a:t>
            </a:r>
          </a:p>
          <a:p>
            <a:pPr lvl="1"/>
            <a:r>
              <a:rPr lang="cs-CZ" dirty="0"/>
              <a:t>Útok typu </a:t>
            </a:r>
            <a:r>
              <a:rPr lang="cs-CZ" b="1" dirty="0" err="1"/>
              <a:t>Harvest-now-decrypt-later</a:t>
            </a:r>
            <a:r>
              <a:rPr lang="cs-CZ" dirty="0"/>
              <a:t> je </a:t>
            </a:r>
            <a:r>
              <a:rPr lang="cs-CZ" b="1" dirty="0"/>
              <a:t>aktuální!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B45CD4-6553-4E2F-7B1D-3743630BE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04" y="2494987"/>
            <a:ext cx="4826524" cy="31751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06E910-A6A5-6D2C-C629-24B40DD8AE5A}"/>
              </a:ext>
            </a:extLst>
          </p:cNvPr>
          <p:cNvSpPr txBox="1"/>
          <p:nvPr/>
        </p:nvSpPr>
        <p:spPr>
          <a:xfrm>
            <a:off x="4253576" y="5646323"/>
            <a:ext cx="14574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u="sng" dirty="0">
                <a:hlinkClick r:id="rId3"/>
              </a:rPr>
              <a:t>10.48550/arXiv.2303.15547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2959534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D846F-4594-6E5E-BB1A-AB627B54C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993224-A2B9-B02A-79D1-690671F5B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Kvantová hrozba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D85A83-7ED0-A497-9AC8-7815D301C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092" y="1406180"/>
            <a:ext cx="10291481" cy="4264751"/>
          </a:xfrm>
        </p:spPr>
        <p:txBody>
          <a:bodyPr/>
          <a:lstStyle/>
          <a:p>
            <a:pPr lvl="1"/>
            <a:r>
              <a:rPr lang="cs-CZ" b="1" dirty="0" err="1"/>
              <a:t>Q-day</a:t>
            </a:r>
            <a:r>
              <a:rPr lang="cs-CZ" dirty="0"/>
              <a:t> – den kdy kvantové počítače prolomí RSA-2048</a:t>
            </a:r>
          </a:p>
          <a:p>
            <a:pPr lvl="1"/>
            <a:r>
              <a:rPr lang="cs-CZ" dirty="0"/>
              <a:t>Útok typu </a:t>
            </a:r>
            <a:r>
              <a:rPr lang="cs-CZ" b="1" dirty="0" err="1"/>
              <a:t>Harvest-now-decrypt-later</a:t>
            </a:r>
            <a:r>
              <a:rPr lang="cs-CZ" dirty="0"/>
              <a:t> je </a:t>
            </a:r>
            <a:r>
              <a:rPr lang="cs-CZ" b="1" dirty="0"/>
              <a:t>aktuální!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2F2106-CB4E-9A44-7D9B-B4C25A240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04" y="2494987"/>
            <a:ext cx="4826524" cy="31751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8AD8D0-B636-E962-0E28-9844F4FB993C}"/>
              </a:ext>
            </a:extLst>
          </p:cNvPr>
          <p:cNvSpPr txBox="1"/>
          <p:nvPr/>
        </p:nvSpPr>
        <p:spPr>
          <a:xfrm>
            <a:off x="4253576" y="5646323"/>
            <a:ext cx="14574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u="sng" dirty="0">
                <a:hlinkClick r:id="rId3"/>
              </a:rPr>
              <a:t>10.48550/arXiv.2303.15547</a:t>
            </a:r>
            <a:endParaRPr lang="en-US" sz="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6CFD9E-129E-A057-A41C-C903530B7B6F}"/>
              </a:ext>
            </a:extLst>
          </p:cNvPr>
          <p:cNvSpPr txBox="1"/>
          <p:nvPr/>
        </p:nvSpPr>
        <p:spPr>
          <a:xfrm>
            <a:off x="460360" y="5643563"/>
            <a:ext cx="3187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Čí data nevidíme / neznáme?</a:t>
            </a:r>
          </a:p>
        </p:txBody>
      </p:sp>
    </p:spTree>
    <p:extLst>
      <p:ext uri="{BB962C8B-B14F-4D97-AF65-F5344CB8AC3E}">
        <p14:creationId xmlns:p14="http://schemas.microsoft.com/office/powerpoint/2010/main" val="21000726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342D5-33D1-9C09-CA6D-BD255626E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E8C546-5654-0211-3B83-649DC9E15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Kvantová hrozba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AFAB2D-8BC0-374F-F3AE-CC7592323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092" y="1406180"/>
            <a:ext cx="10291481" cy="4264751"/>
          </a:xfrm>
        </p:spPr>
        <p:txBody>
          <a:bodyPr/>
          <a:lstStyle/>
          <a:p>
            <a:pPr lvl="1"/>
            <a:r>
              <a:rPr lang="cs-CZ" b="1" dirty="0" err="1"/>
              <a:t>Q-day</a:t>
            </a:r>
            <a:r>
              <a:rPr lang="cs-CZ" dirty="0"/>
              <a:t> – den kdy kvantové počítače prolomí RSA-2048</a:t>
            </a:r>
          </a:p>
          <a:p>
            <a:pPr lvl="1"/>
            <a:r>
              <a:rPr lang="cs-CZ" dirty="0"/>
              <a:t>Útok typu </a:t>
            </a:r>
            <a:r>
              <a:rPr lang="cs-CZ" b="1" dirty="0" err="1"/>
              <a:t>Harvest-now-decrypt-later</a:t>
            </a:r>
            <a:r>
              <a:rPr lang="cs-CZ" dirty="0"/>
              <a:t> je </a:t>
            </a:r>
            <a:r>
              <a:rPr lang="cs-CZ" b="1" dirty="0"/>
              <a:t>aktuální!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2C0E21-91CC-568D-AF5A-FDE3D41EC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04" y="2494987"/>
            <a:ext cx="4826524" cy="31751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506A8D-9DD8-BAC0-D626-182127FAE34F}"/>
              </a:ext>
            </a:extLst>
          </p:cNvPr>
          <p:cNvSpPr txBox="1"/>
          <p:nvPr/>
        </p:nvSpPr>
        <p:spPr>
          <a:xfrm>
            <a:off x="4253576" y="5646323"/>
            <a:ext cx="14574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u="sng" dirty="0">
                <a:hlinkClick r:id="rId3"/>
              </a:rPr>
              <a:t>10.48550/arXiv.2303.15547</a:t>
            </a:r>
            <a:endParaRPr lang="en-US" sz="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12FF8E-BC19-D3BD-6031-BAEC37C57CD1}"/>
              </a:ext>
            </a:extLst>
          </p:cNvPr>
          <p:cNvSpPr txBox="1"/>
          <p:nvPr/>
        </p:nvSpPr>
        <p:spPr>
          <a:xfrm>
            <a:off x="460360" y="5643563"/>
            <a:ext cx="3187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Čí data nevidíme / neznáme?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7B0900-299D-8C69-4DB3-DA666CCE6A51}"/>
              </a:ext>
            </a:extLst>
          </p:cNvPr>
          <p:cNvSpPr txBox="1"/>
          <p:nvPr/>
        </p:nvSpPr>
        <p:spPr>
          <a:xfrm>
            <a:off x="3521648" y="6303151"/>
            <a:ext cx="3299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Evropské firmy s &gt;100 qubity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3200CA-CD44-BF87-80D8-61B7C365F9E2}"/>
              </a:ext>
            </a:extLst>
          </p:cNvPr>
          <p:cNvSpPr txBox="1"/>
          <p:nvPr/>
        </p:nvSpPr>
        <p:spPr>
          <a:xfrm>
            <a:off x="4350913" y="6041541"/>
            <a:ext cx="1640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IQM, PASQAL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9E936F-392F-B0B2-21CD-B8D654BF7419}"/>
              </a:ext>
            </a:extLst>
          </p:cNvPr>
          <p:cNvSpPr/>
          <p:nvPr/>
        </p:nvSpPr>
        <p:spPr>
          <a:xfrm>
            <a:off x="3404589" y="6029189"/>
            <a:ext cx="3299302" cy="64329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4116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DD652F-D395-1ACF-9142-79C6B4F8D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888E90-2970-2558-79D0-E9904511E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Kvantová hrozba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D8C9C0-220F-B001-4434-05CEA5874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092" y="1406180"/>
            <a:ext cx="10291481" cy="4264751"/>
          </a:xfrm>
        </p:spPr>
        <p:txBody>
          <a:bodyPr/>
          <a:lstStyle/>
          <a:p>
            <a:pPr lvl="1"/>
            <a:r>
              <a:rPr lang="cs-CZ" b="1" dirty="0" err="1"/>
              <a:t>Q-day</a:t>
            </a:r>
            <a:r>
              <a:rPr lang="cs-CZ" dirty="0"/>
              <a:t> – den kdy kvantové počítače prolomí RSA-2048</a:t>
            </a:r>
          </a:p>
          <a:p>
            <a:pPr lvl="1"/>
            <a:r>
              <a:rPr lang="cs-CZ" dirty="0"/>
              <a:t>Útok typu </a:t>
            </a:r>
            <a:r>
              <a:rPr lang="cs-CZ" b="1" dirty="0" err="1"/>
              <a:t>Harvest-now-decrypt-later</a:t>
            </a:r>
            <a:r>
              <a:rPr lang="cs-CZ" dirty="0"/>
              <a:t> je </a:t>
            </a:r>
            <a:r>
              <a:rPr lang="cs-CZ" b="1" dirty="0"/>
              <a:t>aktuální!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EECE5D-E052-1B86-23D8-6AC74CC43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949" y="2646095"/>
            <a:ext cx="4826524" cy="35727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05F651-9FB8-8BB2-DFCF-39293C42E59B}"/>
              </a:ext>
            </a:extLst>
          </p:cNvPr>
          <p:cNvSpPr txBox="1"/>
          <p:nvPr/>
        </p:nvSpPr>
        <p:spPr>
          <a:xfrm>
            <a:off x="9421690" y="6218853"/>
            <a:ext cx="277031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postquantum.com</a:t>
            </a:r>
            <a:r>
              <a:rPr lang="en-US" sz="800" dirty="0"/>
              <a:t>/q-day/q-day-</a:t>
            </a:r>
            <a:r>
              <a:rPr lang="en-US" sz="800" dirty="0" err="1"/>
              <a:t>crqc</a:t>
            </a:r>
            <a:r>
              <a:rPr lang="en-US" sz="800" dirty="0"/>
              <a:t>-predictions/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61D858-F891-0489-922D-73597BB5A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04" y="2494987"/>
            <a:ext cx="4826524" cy="31751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72218CA-56C2-9D38-9831-FB6DE9FFF8E7}"/>
              </a:ext>
            </a:extLst>
          </p:cNvPr>
          <p:cNvSpPr txBox="1"/>
          <p:nvPr/>
        </p:nvSpPr>
        <p:spPr>
          <a:xfrm>
            <a:off x="4253576" y="5646323"/>
            <a:ext cx="14574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u="sng" dirty="0">
                <a:hlinkClick r:id="rId4"/>
              </a:rPr>
              <a:t>10.48550/arXiv.2303.15547</a:t>
            </a:r>
            <a:endParaRPr lang="en-US" sz="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E8D7C2-0D82-3FE2-97FF-D1EF6AD287DA}"/>
              </a:ext>
            </a:extLst>
          </p:cNvPr>
          <p:cNvSpPr txBox="1"/>
          <p:nvPr/>
        </p:nvSpPr>
        <p:spPr>
          <a:xfrm>
            <a:off x="460360" y="5643563"/>
            <a:ext cx="3187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Čí data nevidíme / neznáme?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C0B311-C5AF-07FB-DE4C-3465FF0F534D}"/>
              </a:ext>
            </a:extLst>
          </p:cNvPr>
          <p:cNvSpPr txBox="1"/>
          <p:nvPr/>
        </p:nvSpPr>
        <p:spPr>
          <a:xfrm>
            <a:off x="3521648" y="6303151"/>
            <a:ext cx="3299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Evropské firmy s &gt;100 qubity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36674A-85E6-5263-7D66-5FC89E23C02A}"/>
              </a:ext>
            </a:extLst>
          </p:cNvPr>
          <p:cNvSpPr txBox="1"/>
          <p:nvPr/>
        </p:nvSpPr>
        <p:spPr>
          <a:xfrm>
            <a:off x="4350913" y="6041541"/>
            <a:ext cx="1640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IQM, PASQAL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4DE233-E787-19CF-D79D-353CAF2A6F41}"/>
              </a:ext>
            </a:extLst>
          </p:cNvPr>
          <p:cNvSpPr/>
          <p:nvPr/>
        </p:nvSpPr>
        <p:spPr>
          <a:xfrm>
            <a:off x="3404589" y="6029189"/>
            <a:ext cx="3299302" cy="64329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3578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EE39F-AA7E-08A6-5DDB-4AB6A9CC6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2052E8-2D8C-E6C6-0C01-8E9E5650B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4245" y="286964"/>
            <a:ext cx="6838132" cy="737534"/>
          </a:xfrm>
        </p:spPr>
        <p:txBody>
          <a:bodyPr>
            <a:normAutofit fontScale="90000"/>
          </a:bodyPr>
          <a:lstStyle/>
          <a:p>
            <a:r>
              <a:rPr lang="cs-CZ" dirty="0"/>
              <a:t>Řešením kvantové hrozby je PQC a QKD</a:t>
            </a:r>
          </a:p>
        </p:txBody>
      </p:sp>
    </p:spTree>
    <p:extLst>
      <p:ext uri="{BB962C8B-B14F-4D97-AF65-F5344CB8AC3E}">
        <p14:creationId xmlns:p14="http://schemas.microsoft.com/office/powerpoint/2010/main" val="24489726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6BFFD-C5BD-9ABE-C662-4C26D619D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16E3F5-C894-5C89-828D-8E928F24E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4245" y="286964"/>
            <a:ext cx="6838132" cy="737534"/>
          </a:xfrm>
        </p:spPr>
        <p:txBody>
          <a:bodyPr>
            <a:normAutofit fontScale="90000"/>
          </a:bodyPr>
          <a:lstStyle/>
          <a:p>
            <a:r>
              <a:rPr lang="cs-CZ" dirty="0"/>
              <a:t>Řešením kvantové hrozby je PQC a QKD</a:t>
            </a: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88F437A3-0A96-EB2E-8EC9-941EE296A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139" y="1414904"/>
            <a:ext cx="10291481" cy="1373028"/>
          </a:xfrm>
        </p:spPr>
        <p:txBody>
          <a:bodyPr>
            <a:normAutofit/>
          </a:bodyPr>
          <a:lstStyle/>
          <a:p>
            <a:pPr lvl="1"/>
            <a:r>
              <a:rPr lang="cs-CZ" noProof="1"/>
              <a:t>Americké NIST a NSA: PQC je hlavní cesta široké migrace, a to již dnes. QKD je specializovaný doplněk pro vybrané optické linky.  </a:t>
            </a:r>
          </a:p>
          <a:p>
            <a:pPr lvl="1"/>
            <a:endParaRPr lang="cs-CZ" b="1" dirty="0"/>
          </a:p>
          <a:p>
            <a:endParaRPr lang="cs-CZ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302B98-9FE0-E13A-3314-A6CD4EB173EC}"/>
              </a:ext>
            </a:extLst>
          </p:cNvPr>
          <p:cNvSpPr txBox="1"/>
          <p:nvPr/>
        </p:nvSpPr>
        <p:spPr>
          <a:xfrm>
            <a:off x="9623160" y="1858582"/>
            <a:ext cx="1951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/>
              <a:t>PQC: CISA, NIST, NSA</a:t>
            </a:r>
          </a:p>
          <a:p>
            <a:r>
              <a:rPr lang="en-GB" sz="900" noProof="1"/>
              <a:t>Recommend How to Prepare Now</a:t>
            </a:r>
          </a:p>
        </p:txBody>
      </p:sp>
    </p:spTree>
    <p:extLst>
      <p:ext uri="{BB962C8B-B14F-4D97-AF65-F5344CB8AC3E}">
        <p14:creationId xmlns:p14="http://schemas.microsoft.com/office/powerpoint/2010/main" val="458801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FE456-ED05-C067-8F55-553BCDD56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969763-ADF6-2A63-36BA-35F9FAAA7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4245" y="286964"/>
            <a:ext cx="6838132" cy="737534"/>
          </a:xfrm>
        </p:spPr>
        <p:txBody>
          <a:bodyPr>
            <a:normAutofit fontScale="90000"/>
          </a:bodyPr>
          <a:lstStyle/>
          <a:p>
            <a:r>
              <a:rPr lang="cs-CZ" dirty="0"/>
              <a:t>Řešením kvantové hrozby je PQC a QKD</a:t>
            </a: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42881F67-C297-6B18-1B66-0E78398C0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139" y="1414904"/>
            <a:ext cx="10291481" cy="1373028"/>
          </a:xfrm>
        </p:spPr>
        <p:txBody>
          <a:bodyPr>
            <a:normAutofit/>
          </a:bodyPr>
          <a:lstStyle/>
          <a:p>
            <a:pPr lvl="1"/>
            <a:r>
              <a:rPr lang="cs-CZ" noProof="1"/>
              <a:t>Americké NIST a NSA: PQC je hlavní cesta široké migrace, a to již dnes. QKD je specializovaný doplněk pro vybrané optické linky.  </a:t>
            </a:r>
          </a:p>
          <a:p>
            <a:pPr lvl="1"/>
            <a:endParaRPr lang="cs-CZ" b="1" dirty="0"/>
          </a:p>
          <a:p>
            <a:endParaRPr lang="cs-CZ" b="1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F9DC645-C26D-B260-54EF-D3EDA1FCCD26}"/>
              </a:ext>
            </a:extLst>
          </p:cNvPr>
          <p:cNvGraphicFramePr>
            <a:graphicFrameLocks noGrp="1"/>
          </p:cNvGraphicFramePr>
          <p:nvPr/>
        </p:nvGraphicFramePr>
        <p:xfrm>
          <a:off x="1510125" y="2433654"/>
          <a:ext cx="9171750" cy="39515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5293">
                  <a:extLst>
                    <a:ext uri="{9D8B030D-6E8A-4147-A177-3AD203B41FA5}">
                      <a16:colId xmlns:a16="http://schemas.microsoft.com/office/drawing/2014/main" val="1882466864"/>
                    </a:ext>
                  </a:extLst>
                </a:gridCol>
                <a:gridCol w="3335655">
                  <a:extLst>
                    <a:ext uri="{9D8B030D-6E8A-4147-A177-3AD203B41FA5}">
                      <a16:colId xmlns:a16="http://schemas.microsoft.com/office/drawing/2014/main" val="3328460849"/>
                    </a:ext>
                  </a:extLst>
                </a:gridCol>
                <a:gridCol w="4130802">
                  <a:extLst>
                    <a:ext uri="{9D8B030D-6E8A-4147-A177-3AD203B41FA5}">
                      <a16:colId xmlns:a16="http://schemas.microsoft.com/office/drawing/2014/main" val="3884746773"/>
                    </a:ext>
                  </a:extLst>
                </a:gridCol>
              </a:tblGrid>
              <a:tr h="508457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vlastnosti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PQC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QKD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5515404"/>
                  </a:ext>
                </a:extLst>
              </a:tr>
              <a:tr h="621924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Způsob řešení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noProof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3157016"/>
                  </a:ext>
                </a:extLst>
              </a:tr>
              <a:tr h="621924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Služba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0692713"/>
                  </a:ext>
                </a:extLst>
              </a:tr>
              <a:tr h="67389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Bezpečnost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b="0" dirty="0">
                        <a:solidFill>
                          <a:schemeClr val="accent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b="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6197689"/>
                  </a:ext>
                </a:extLst>
              </a:tr>
              <a:tr h="508457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Implementace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4950723"/>
                  </a:ext>
                </a:extLst>
              </a:tr>
              <a:tr h="508457">
                <a:tc>
                  <a:txBody>
                    <a:bodyPr/>
                    <a:lstStyle/>
                    <a:p>
                      <a:pPr algn="ctr"/>
                      <a:r>
                        <a:rPr lang="cs-CZ" noProof="1"/>
                        <a:t>Nasaditelnost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3321708"/>
                  </a:ext>
                </a:extLst>
              </a:tr>
              <a:tr h="508457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Cena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280775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9E4D58A3-FDEE-C660-73D8-CAFCC08D53E6}"/>
              </a:ext>
            </a:extLst>
          </p:cNvPr>
          <p:cNvSpPr txBox="1"/>
          <p:nvPr/>
        </p:nvSpPr>
        <p:spPr>
          <a:xfrm>
            <a:off x="9623160" y="1858582"/>
            <a:ext cx="1951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/>
              <a:t>PQC: CISA, NIST, NSA</a:t>
            </a:r>
          </a:p>
          <a:p>
            <a:r>
              <a:rPr lang="en-GB" sz="900" noProof="1"/>
              <a:t>Recommend How to Prepare Now</a:t>
            </a:r>
          </a:p>
        </p:txBody>
      </p:sp>
    </p:spTree>
    <p:extLst>
      <p:ext uri="{BB962C8B-B14F-4D97-AF65-F5344CB8AC3E}">
        <p14:creationId xmlns:p14="http://schemas.microsoft.com/office/powerpoint/2010/main" val="6962380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03D50-2072-9300-2A31-01DA67490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328A53-6586-6332-297F-F0E5D32ED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4245" y="286964"/>
            <a:ext cx="6838132" cy="737534"/>
          </a:xfrm>
        </p:spPr>
        <p:txBody>
          <a:bodyPr>
            <a:normAutofit fontScale="90000"/>
          </a:bodyPr>
          <a:lstStyle/>
          <a:p>
            <a:r>
              <a:rPr lang="cs-CZ" dirty="0"/>
              <a:t>Řešením kvantové hrozby je PQC a QKD</a:t>
            </a: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4ADEF8F5-693C-4EDB-D16B-3FB8FA2F9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139" y="1414904"/>
            <a:ext cx="10291481" cy="1373028"/>
          </a:xfrm>
        </p:spPr>
        <p:txBody>
          <a:bodyPr>
            <a:normAutofit/>
          </a:bodyPr>
          <a:lstStyle/>
          <a:p>
            <a:pPr lvl="1"/>
            <a:r>
              <a:rPr lang="cs-CZ" noProof="1"/>
              <a:t>Americké NIST a NSA: PQC je hlavní cesta široké migrace, a to již dnes. QKD je specializovaný doplněk pro vybrané optické linky.  </a:t>
            </a:r>
          </a:p>
          <a:p>
            <a:pPr lvl="1"/>
            <a:endParaRPr lang="cs-CZ" b="1" dirty="0"/>
          </a:p>
          <a:p>
            <a:endParaRPr lang="cs-CZ" b="1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8D1220B-D3EB-21DF-7314-FA4F8680606B}"/>
              </a:ext>
            </a:extLst>
          </p:cNvPr>
          <p:cNvGraphicFramePr>
            <a:graphicFrameLocks noGrp="1"/>
          </p:cNvGraphicFramePr>
          <p:nvPr/>
        </p:nvGraphicFramePr>
        <p:xfrm>
          <a:off x="1510125" y="2433654"/>
          <a:ext cx="9171750" cy="39515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5293">
                  <a:extLst>
                    <a:ext uri="{9D8B030D-6E8A-4147-A177-3AD203B41FA5}">
                      <a16:colId xmlns:a16="http://schemas.microsoft.com/office/drawing/2014/main" val="1882466864"/>
                    </a:ext>
                  </a:extLst>
                </a:gridCol>
                <a:gridCol w="3335655">
                  <a:extLst>
                    <a:ext uri="{9D8B030D-6E8A-4147-A177-3AD203B41FA5}">
                      <a16:colId xmlns:a16="http://schemas.microsoft.com/office/drawing/2014/main" val="3328460849"/>
                    </a:ext>
                  </a:extLst>
                </a:gridCol>
                <a:gridCol w="4130802">
                  <a:extLst>
                    <a:ext uri="{9D8B030D-6E8A-4147-A177-3AD203B41FA5}">
                      <a16:colId xmlns:a16="http://schemas.microsoft.com/office/drawing/2014/main" val="3884746773"/>
                    </a:ext>
                  </a:extLst>
                </a:gridCol>
              </a:tblGrid>
              <a:tr h="508457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vlastnosti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PQC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QKD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5515404"/>
                  </a:ext>
                </a:extLst>
              </a:tr>
              <a:tr h="621924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Způsob řešení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noProof="1"/>
                        <a:t>nové kryptografické algoritmy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fyzikální distribuce klíče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3157016"/>
                  </a:ext>
                </a:extLst>
              </a:tr>
              <a:tr h="621924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Služba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0692713"/>
                  </a:ext>
                </a:extLst>
              </a:tr>
              <a:tr h="67389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Bezpečnost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b="0" dirty="0">
                        <a:solidFill>
                          <a:schemeClr val="accent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b="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6197689"/>
                  </a:ext>
                </a:extLst>
              </a:tr>
              <a:tr h="508457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Implementace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4950723"/>
                  </a:ext>
                </a:extLst>
              </a:tr>
              <a:tr h="508457">
                <a:tc>
                  <a:txBody>
                    <a:bodyPr/>
                    <a:lstStyle/>
                    <a:p>
                      <a:pPr algn="ctr"/>
                      <a:r>
                        <a:rPr lang="cs-CZ" noProof="1"/>
                        <a:t>Nasaditelnost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3321708"/>
                  </a:ext>
                </a:extLst>
              </a:tr>
              <a:tr h="508457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Cena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280775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0C26617-92E0-EE54-6516-B485C37A46A6}"/>
              </a:ext>
            </a:extLst>
          </p:cNvPr>
          <p:cNvSpPr txBox="1"/>
          <p:nvPr/>
        </p:nvSpPr>
        <p:spPr>
          <a:xfrm>
            <a:off x="9623160" y="1858582"/>
            <a:ext cx="1951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/>
              <a:t>PQC: CISA, NIST, NSA</a:t>
            </a:r>
          </a:p>
          <a:p>
            <a:r>
              <a:rPr lang="en-GB" sz="900" noProof="1"/>
              <a:t>Recommend How to Prepare Now</a:t>
            </a:r>
          </a:p>
        </p:txBody>
      </p:sp>
    </p:spTree>
    <p:extLst>
      <p:ext uri="{BB962C8B-B14F-4D97-AF65-F5344CB8AC3E}">
        <p14:creationId xmlns:p14="http://schemas.microsoft.com/office/powerpoint/2010/main" val="2839567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294CC-ED52-92E1-1BC2-69826489E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47E5BA-9AED-22CB-DD9D-1C5A6BCA8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Současná kryptografie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D3D2E8-DC9A-EE3F-7296-5F27A7D9C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8129" y="1602223"/>
            <a:ext cx="10291481" cy="45380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Dvě základní role současné kryptografie: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Šifrování dat </a:t>
            </a:r>
          </a:p>
          <a:p>
            <a:pPr lvl="1"/>
            <a:endParaRPr lang="cs-CZ" b="1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E0DB82-6788-A5C3-8D64-1289EF5C3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6990" y="2658684"/>
            <a:ext cx="1949318" cy="202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302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2D881-9426-E999-7E9C-C4EF97A5A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3B13CF-C25B-6FAC-D510-7466051C8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4245" y="286964"/>
            <a:ext cx="6838132" cy="737534"/>
          </a:xfrm>
        </p:spPr>
        <p:txBody>
          <a:bodyPr>
            <a:normAutofit fontScale="90000"/>
          </a:bodyPr>
          <a:lstStyle/>
          <a:p>
            <a:r>
              <a:rPr lang="cs-CZ" dirty="0"/>
              <a:t>Řešením kvantové hrozby je PQC a QKD</a:t>
            </a: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DDE9CA4C-DF76-0846-9C37-51C88ECA5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139" y="1414904"/>
            <a:ext cx="10291481" cy="1373028"/>
          </a:xfrm>
        </p:spPr>
        <p:txBody>
          <a:bodyPr>
            <a:normAutofit/>
          </a:bodyPr>
          <a:lstStyle/>
          <a:p>
            <a:pPr lvl="1"/>
            <a:r>
              <a:rPr lang="cs-CZ" noProof="1"/>
              <a:t>Americké NIST a NSA: PQC je hlavní cesta široké migrace, a to již dnes. QKD je specializovaný doplněk pro vybrané optické linky.  </a:t>
            </a:r>
          </a:p>
          <a:p>
            <a:pPr lvl="1"/>
            <a:endParaRPr lang="cs-CZ" b="1" dirty="0"/>
          </a:p>
          <a:p>
            <a:endParaRPr lang="cs-CZ" b="1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6D2B208-EC21-B349-0FFB-8FB1D6D4C979}"/>
              </a:ext>
            </a:extLst>
          </p:cNvPr>
          <p:cNvGraphicFramePr>
            <a:graphicFrameLocks noGrp="1"/>
          </p:cNvGraphicFramePr>
          <p:nvPr/>
        </p:nvGraphicFramePr>
        <p:xfrm>
          <a:off x="1510125" y="2433654"/>
          <a:ext cx="9171750" cy="39515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5293">
                  <a:extLst>
                    <a:ext uri="{9D8B030D-6E8A-4147-A177-3AD203B41FA5}">
                      <a16:colId xmlns:a16="http://schemas.microsoft.com/office/drawing/2014/main" val="1882466864"/>
                    </a:ext>
                  </a:extLst>
                </a:gridCol>
                <a:gridCol w="3335655">
                  <a:extLst>
                    <a:ext uri="{9D8B030D-6E8A-4147-A177-3AD203B41FA5}">
                      <a16:colId xmlns:a16="http://schemas.microsoft.com/office/drawing/2014/main" val="3328460849"/>
                    </a:ext>
                  </a:extLst>
                </a:gridCol>
                <a:gridCol w="4130802">
                  <a:extLst>
                    <a:ext uri="{9D8B030D-6E8A-4147-A177-3AD203B41FA5}">
                      <a16:colId xmlns:a16="http://schemas.microsoft.com/office/drawing/2014/main" val="3884746773"/>
                    </a:ext>
                  </a:extLst>
                </a:gridCol>
              </a:tblGrid>
              <a:tr h="508457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vlastnosti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PQC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QKD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5515404"/>
                  </a:ext>
                </a:extLst>
              </a:tr>
              <a:tr h="621924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Způsob řešení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noProof="1"/>
                        <a:t>nové kryptografické algoritmy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fyzikální distribuce klíče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3157016"/>
                  </a:ext>
                </a:extLst>
              </a:tr>
              <a:tr h="621924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Služba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výměna klíče + podpisy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distribuce klíče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0692713"/>
                  </a:ext>
                </a:extLst>
              </a:tr>
              <a:tr h="67389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Bezpečnost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b="0" dirty="0">
                        <a:solidFill>
                          <a:schemeClr val="accent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b="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6197689"/>
                  </a:ext>
                </a:extLst>
              </a:tr>
              <a:tr h="508457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Implementace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4950723"/>
                  </a:ext>
                </a:extLst>
              </a:tr>
              <a:tr h="508457">
                <a:tc>
                  <a:txBody>
                    <a:bodyPr/>
                    <a:lstStyle/>
                    <a:p>
                      <a:pPr algn="ctr"/>
                      <a:r>
                        <a:rPr lang="cs-CZ" noProof="1"/>
                        <a:t>Nasaditelnost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3321708"/>
                  </a:ext>
                </a:extLst>
              </a:tr>
              <a:tr h="508457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Cena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280775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4F34E29-FE44-A072-9051-01AB6CA41B9A}"/>
              </a:ext>
            </a:extLst>
          </p:cNvPr>
          <p:cNvSpPr txBox="1"/>
          <p:nvPr/>
        </p:nvSpPr>
        <p:spPr>
          <a:xfrm>
            <a:off x="9623160" y="1858582"/>
            <a:ext cx="1951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/>
              <a:t>PQC: CISA, NIST, NSA</a:t>
            </a:r>
          </a:p>
          <a:p>
            <a:r>
              <a:rPr lang="en-GB" sz="900" noProof="1"/>
              <a:t>Recommend How to Prepare Now</a:t>
            </a:r>
          </a:p>
        </p:txBody>
      </p:sp>
    </p:spTree>
    <p:extLst>
      <p:ext uri="{BB962C8B-B14F-4D97-AF65-F5344CB8AC3E}">
        <p14:creationId xmlns:p14="http://schemas.microsoft.com/office/powerpoint/2010/main" val="23560964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13972-F362-22AF-4CFC-207E5693A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7D741F-5D53-9CA3-4AB1-E15A68EB4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4245" y="286964"/>
            <a:ext cx="6838132" cy="737534"/>
          </a:xfrm>
        </p:spPr>
        <p:txBody>
          <a:bodyPr>
            <a:normAutofit fontScale="90000"/>
          </a:bodyPr>
          <a:lstStyle/>
          <a:p>
            <a:r>
              <a:rPr lang="cs-CZ" dirty="0"/>
              <a:t>Řešením kvantové hrozby je PQC a QKD</a:t>
            </a: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81006BCA-0428-AC25-B439-30F7F6C32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139" y="1414904"/>
            <a:ext cx="10291481" cy="1373028"/>
          </a:xfrm>
        </p:spPr>
        <p:txBody>
          <a:bodyPr>
            <a:normAutofit/>
          </a:bodyPr>
          <a:lstStyle/>
          <a:p>
            <a:pPr lvl="1"/>
            <a:r>
              <a:rPr lang="cs-CZ" noProof="1"/>
              <a:t>Americké NIST a NSA: PQC je hlavní cesta široké migrace, a to již dnes. QKD je specializovaný doplněk pro vybrané optické linky.  </a:t>
            </a:r>
          </a:p>
          <a:p>
            <a:pPr lvl="1"/>
            <a:endParaRPr lang="cs-CZ" b="1" dirty="0"/>
          </a:p>
          <a:p>
            <a:endParaRPr lang="cs-CZ" b="1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47D3B83-707E-4E49-2070-74B4C172DCAD}"/>
              </a:ext>
            </a:extLst>
          </p:cNvPr>
          <p:cNvGraphicFramePr>
            <a:graphicFrameLocks noGrp="1"/>
          </p:cNvGraphicFramePr>
          <p:nvPr/>
        </p:nvGraphicFramePr>
        <p:xfrm>
          <a:off x="1510125" y="2433654"/>
          <a:ext cx="9171750" cy="39515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5293">
                  <a:extLst>
                    <a:ext uri="{9D8B030D-6E8A-4147-A177-3AD203B41FA5}">
                      <a16:colId xmlns:a16="http://schemas.microsoft.com/office/drawing/2014/main" val="1882466864"/>
                    </a:ext>
                  </a:extLst>
                </a:gridCol>
                <a:gridCol w="3335655">
                  <a:extLst>
                    <a:ext uri="{9D8B030D-6E8A-4147-A177-3AD203B41FA5}">
                      <a16:colId xmlns:a16="http://schemas.microsoft.com/office/drawing/2014/main" val="3328460849"/>
                    </a:ext>
                  </a:extLst>
                </a:gridCol>
                <a:gridCol w="4130802">
                  <a:extLst>
                    <a:ext uri="{9D8B030D-6E8A-4147-A177-3AD203B41FA5}">
                      <a16:colId xmlns:a16="http://schemas.microsoft.com/office/drawing/2014/main" val="3884746773"/>
                    </a:ext>
                  </a:extLst>
                </a:gridCol>
              </a:tblGrid>
              <a:tr h="508457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vlastnosti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PQC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QKD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5515404"/>
                  </a:ext>
                </a:extLst>
              </a:tr>
              <a:tr h="621924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Způsob řešení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noProof="1"/>
                        <a:t>nové kryptografické algoritmy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fyzikální distribuce klíče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3157016"/>
                  </a:ext>
                </a:extLst>
              </a:tr>
              <a:tr h="621924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Služba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výměna klíče + podpisy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distribuce klíče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0692713"/>
                  </a:ext>
                </a:extLst>
              </a:tr>
              <a:tr h="67389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Bezpečnost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chemeClr val="accent2"/>
                          </a:solidFill>
                        </a:rPr>
                        <a:t>výpočetní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0" dirty="0">
                          <a:solidFill>
                            <a:srgbClr val="00B050"/>
                          </a:solidFill>
                        </a:rPr>
                        <a:t>informačně-teoretická distribuce klíče*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6197689"/>
                  </a:ext>
                </a:extLst>
              </a:tr>
              <a:tr h="508457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Implementace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4950723"/>
                  </a:ext>
                </a:extLst>
              </a:tr>
              <a:tr h="508457">
                <a:tc>
                  <a:txBody>
                    <a:bodyPr/>
                    <a:lstStyle/>
                    <a:p>
                      <a:pPr algn="ctr"/>
                      <a:r>
                        <a:rPr lang="cs-CZ" noProof="1"/>
                        <a:t>Nasaditelnost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3321708"/>
                  </a:ext>
                </a:extLst>
              </a:tr>
              <a:tr h="508457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Cena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280775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ECBB91A-4B61-6FE7-950C-2F7C9F57549F}"/>
              </a:ext>
            </a:extLst>
          </p:cNvPr>
          <p:cNvSpPr txBox="1"/>
          <p:nvPr/>
        </p:nvSpPr>
        <p:spPr>
          <a:xfrm>
            <a:off x="6096000" y="6385220"/>
            <a:ext cx="7933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accent2"/>
                </a:solidFill>
              </a:rPr>
              <a:t>*</a:t>
            </a:r>
            <a:r>
              <a:rPr lang="cs-CZ" sz="1400" dirty="0"/>
              <a:t>při splnění protokolových a implementačních předpokladů [NIST IR 8547]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E9C694-E6AF-6264-CF77-59436DB23BF7}"/>
              </a:ext>
            </a:extLst>
          </p:cNvPr>
          <p:cNvSpPr txBox="1"/>
          <p:nvPr/>
        </p:nvSpPr>
        <p:spPr>
          <a:xfrm>
            <a:off x="9623160" y="1858582"/>
            <a:ext cx="1951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/>
              <a:t>PQC: CISA, NIST, NSA</a:t>
            </a:r>
          </a:p>
          <a:p>
            <a:r>
              <a:rPr lang="en-GB" sz="900" noProof="1"/>
              <a:t>Recommend How to Prepare Now</a:t>
            </a:r>
          </a:p>
        </p:txBody>
      </p:sp>
    </p:spTree>
    <p:extLst>
      <p:ext uri="{BB962C8B-B14F-4D97-AF65-F5344CB8AC3E}">
        <p14:creationId xmlns:p14="http://schemas.microsoft.com/office/powerpoint/2010/main" val="31023612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F8642-9650-62AB-DBB5-F6B179B8A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6F945C-7790-89B2-8972-BBB559C41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4245" y="286964"/>
            <a:ext cx="6838132" cy="737534"/>
          </a:xfrm>
        </p:spPr>
        <p:txBody>
          <a:bodyPr>
            <a:normAutofit fontScale="90000"/>
          </a:bodyPr>
          <a:lstStyle/>
          <a:p>
            <a:r>
              <a:rPr lang="cs-CZ" dirty="0"/>
              <a:t>Řešením kvantové hrozby je PQC a QKD</a:t>
            </a: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21D3C27F-7E5D-AA60-25A0-0D72FFD02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139" y="1414904"/>
            <a:ext cx="10291481" cy="1373028"/>
          </a:xfrm>
        </p:spPr>
        <p:txBody>
          <a:bodyPr>
            <a:normAutofit/>
          </a:bodyPr>
          <a:lstStyle/>
          <a:p>
            <a:pPr lvl="1"/>
            <a:r>
              <a:rPr lang="cs-CZ" noProof="1"/>
              <a:t>Americké NIST a NSA: PQC je hlavní cesta široké migrace, a to již dnes. QKD je specializovaný doplněk pro vybrané optické linky.  </a:t>
            </a:r>
          </a:p>
          <a:p>
            <a:pPr lvl="1"/>
            <a:endParaRPr lang="cs-CZ" b="1" dirty="0"/>
          </a:p>
          <a:p>
            <a:endParaRPr lang="cs-CZ" b="1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B01649F-038F-672A-95B0-44C83EE4EF40}"/>
              </a:ext>
            </a:extLst>
          </p:cNvPr>
          <p:cNvGraphicFramePr>
            <a:graphicFrameLocks noGrp="1"/>
          </p:cNvGraphicFramePr>
          <p:nvPr/>
        </p:nvGraphicFramePr>
        <p:xfrm>
          <a:off x="1510125" y="2433654"/>
          <a:ext cx="9171750" cy="39515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5293">
                  <a:extLst>
                    <a:ext uri="{9D8B030D-6E8A-4147-A177-3AD203B41FA5}">
                      <a16:colId xmlns:a16="http://schemas.microsoft.com/office/drawing/2014/main" val="1882466864"/>
                    </a:ext>
                  </a:extLst>
                </a:gridCol>
                <a:gridCol w="3335655">
                  <a:extLst>
                    <a:ext uri="{9D8B030D-6E8A-4147-A177-3AD203B41FA5}">
                      <a16:colId xmlns:a16="http://schemas.microsoft.com/office/drawing/2014/main" val="3328460849"/>
                    </a:ext>
                  </a:extLst>
                </a:gridCol>
                <a:gridCol w="4130802">
                  <a:extLst>
                    <a:ext uri="{9D8B030D-6E8A-4147-A177-3AD203B41FA5}">
                      <a16:colId xmlns:a16="http://schemas.microsoft.com/office/drawing/2014/main" val="3884746773"/>
                    </a:ext>
                  </a:extLst>
                </a:gridCol>
              </a:tblGrid>
              <a:tr h="508457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vlastnosti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PQC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QKD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5515404"/>
                  </a:ext>
                </a:extLst>
              </a:tr>
              <a:tr h="621924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Způsob řešení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noProof="1"/>
                        <a:t>nové kryptografické algoritmy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fyzikální distribuce klíče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3157016"/>
                  </a:ext>
                </a:extLst>
              </a:tr>
              <a:tr h="621924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Služba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výměna klíče + podpisy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distribuce klíče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0692713"/>
                  </a:ext>
                </a:extLst>
              </a:tr>
              <a:tr h="67389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Bezpečnost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chemeClr val="accent2"/>
                          </a:solidFill>
                        </a:rPr>
                        <a:t>výpočetní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0" dirty="0">
                          <a:solidFill>
                            <a:srgbClr val="00B050"/>
                          </a:solidFill>
                        </a:rPr>
                        <a:t>informačně-teoretická distribuce klíče*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6197689"/>
                  </a:ext>
                </a:extLst>
              </a:tr>
              <a:tr h="508457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Implementace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software, protokoly, PKI, HSM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hardware, optika, síťová integrace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4950723"/>
                  </a:ext>
                </a:extLst>
              </a:tr>
              <a:tr h="508457">
                <a:tc>
                  <a:txBody>
                    <a:bodyPr/>
                    <a:lstStyle/>
                    <a:p>
                      <a:pPr algn="ctr"/>
                      <a:r>
                        <a:rPr lang="cs-CZ" noProof="1"/>
                        <a:t>Nasaditelnost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3321708"/>
                  </a:ext>
                </a:extLst>
              </a:tr>
              <a:tr h="508457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Cena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280775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9441D81-4A79-D67C-5500-A22B70D7C0A9}"/>
              </a:ext>
            </a:extLst>
          </p:cNvPr>
          <p:cNvSpPr txBox="1"/>
          <p:nvPr/>
        </p:nvSpPr>
        <p:spPr>
          <a:xfrm>
            <a:off x="6096000" y="6385220"/>
            <a:ext cx="7933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accent2"/>
                </a:solidFill>
              </a:rPr>
              <a:t>*</a:t>
            </a:r>
            <a:r>
              <a:rPr lang="cs-CZ" sz="1400" dirty="0"/>
              <a:t>při splnění protokolových a implementačních předpokladů [NIST IR 8547]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1D4CAF-5D72-820C-2FC4-BC145CF9F3FB}"/>
              </a:ext>
            </a:extLst>
          </p:cNvPr>
          <p:cNvSpPr txBox="1"/>
          <p:nvPr/>
        </p:nvSpPr>
        <p:spPr>
          <a:xfrm>
            <a:off x="9623160" y="1858582"/>
            <a:ext cx="1951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/>
              <a:t>PQC: CISA, NIST, NSA</a:t>
            </a:r>
          </a:p>
          <a:p>
            <a:r>
              <a:rPr lang="en-GB" sz="900" noProof="1"/>
              <a:t>Recommend How to Prepare Now</a:t>
            </a:r>
          </a:p>
        </p:txBody>
      </p:sp>
    </p:spTree>
    <p:extLst>
      <p:ext uri="{BB962C8B-B14F-4D97-AF65-F5344CB8AC3E}">
        <p14:creationId xmlns:p14="http://schemas.microsoft.com/office/powerpoint/2010/main" val="18197305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70CB0-5B14-6BC4-23FD-6ADBD7792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152E14-139A-5A38-9EAD-CD57A3559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4245" y="286964"/>
            <a:ext cx="6838132" cy="737534"/>
          </a:xfrm>
        </p:spPr>
        <p:txBody>
          <a:bodyPr>
            <a:normAutofit fontScale="90000"/>
          </a:bodyPr>
          <a:lstStyle/>
          <a:p>
            <a:r>
              <a:rPr lang="cs-CZ" dirty="0"/>
              <a:t>Řešením kvantové hrozby je PQC a QKD</a:t>
            </a: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3A17BDDB-12B1-7A33-E4CE-598DF3B79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139" y="1414904"/>
            <a:ext cx="10291481" cy="1373028"/>
          </a:xfrm>
        </p:spPr>
        <p:txBody>
          <a:bodyPr>
            <a:normAutofit/>
          </a:bodyPr>
          <a:lstStyle/>
          <a:p>
            <a:pPr lvl="1"/>
            <a:r>
              <a:rPr lang="cs-CZ" noProof="1"/>
              <a:t>Americké NIST a NSA: PQC je hlavní cesta široké migrace, a to již dnes. QKD je specializovaný doplněk pro vybrané optické linky.  </a:t>
            </a:r>
          </a:p>
          <a:p>
            <a:pPr lvl="1"/>
            <a:endParaRPr lang="cs-CZ" b="1" dirty="0"/>
          </a:p>
          <a:p>
            <a:endParaRPr lang="cs-CZ" b="1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F5F3756-E52E-AC1F-7CF8-47E42CA0B8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80550"/>
              </p:ext>
            </p:extLst>
          </p:nvPr>
        </p:nvGraphicFramePr>
        <p:xfrm>
          <a:off x="1510125" y="2433654"/>
          <a:ext cx="9171750" cy="39515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5293">
                  <a:extLst>
                    <a:ext uri="{9D8B030D-6E8A-4147-A177-3AD203B41FA5}">
                      <a16:colId xmlns:a16="http://schemas.microsoft.com/office/drawing/2014/main" val="1882466864"/>
                    </a:ext>
                  </a:extLst>
                </a:gridCol>
                <a:gridCol w="3335655">
                  <a:extLst>
                    <a:ext uri="{9D8B030D-6E8A-4147-A177-3AD203B41FA5}">
                      <a16:colId xmlns:a16="http://schemas.microsoft.com/office/drawing/2014/main" val="3328460849"/>
                    </a:ext>
                  </a:extLst>
                </a:gridCol>
                <a:gridCol w="4130802">
                  <a:extLst>
                    <a:ext uri="{9D8B030D-6E8A-4147-A177-3AD203B41FA5}">
                      <a16:colId xmlns:a16="http://schemas.microsoft.com/office/drawing/2014/main" val="3884746773"/>
                    </a:ext>
                  </a:extLst>
                </a:gridCol>
              </a:tblGrid>
              <a:tr h="508457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vlastnosti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PQC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QKD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5515404"/>
                  </a:ext>
                </a:extLst>
              </a:tr>
              <a:tr h="621924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Způsob řešení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noProof="1"/>
                        <a:t>nové kryptografické algoritmy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fyzikální distribuce klíče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3157016"/>
                  </a:ext>
                </a:extLst>
              </a:tr>
              <a:tr h="621924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Služba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výměna klíče + podpisy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distribuce klíče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0692713"/>
                  </a:ext>
                </a:extLst>
              </a:tr>
              <a:tr h="67389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Bezpečnost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chemeClr val="accent2"/>
                          </a:solidFill>
                        </a:rPr>
                        <a:t>výpočetní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0" dirty="0">
                          <a:solidFill>
                            <a:srgbClr val="00B050"/>
                          </a:solidFill>
                        </a:rPr>
                        <a:t>informačně-teoretická distribuce klíče*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6197689"/>
                  </a:ext>
                </a:extLst>
              </a:tr>
              <a:tr h="508457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Implementace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software, protokoly, PKI, HSM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hardware, optika, síťová integrace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4950723"/>
                  </a:ext>
                </a:extLst>
              </a:tr>
              <a:tr h="508457">
                <a:tc>
                  <a:txBody>
                    <a:bodyPr/>
                    <a:lstStyle/>
                    <a:p>
                      <a:pPr algn="ctr"/>
                      <a:r>
                        <a:rPr lang="cs-CZ" noProof="1"/>
                        <a:t>Nasaditelnost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široká / plošná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vybrané optické trasy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3321708"/>
                  </a:ext>
                </a:extLst>
              </a:tr>
              <a:tr h="508457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Cena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280775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6DE5036-13DD-AB12-E5C0-20DF5EA05EBC}"/>
              </a:ext>
            </a:extLst>
          </p:cNvPr>
          <p:cNvSpPr txBox="1"/>
          <p:nvPr/>
        </p:nvSpPr>
        <p:spPr>
          <a:xfrm>
            <a:off x="6096000" y="6385220"/>
            <a:ext cx="7933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accent2"/>
                </a:solidFill>
              </a:rPr>
              <a:t>*</a:t>
            </a:r>
            <a:r>
              <a:rPr lang="cs-CZ" sz="1400" dirty="0"/>
              <a:t>při splnění protokolových a implementačních předpokladů [NIST IR 8547]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3541BB-BF20-DFDB-DE40-D4EE68137CB4}"/>
              </a:ext>
            </a:extLst>
          </p:cNvPr>
          <p:cNvSpPr txBox="1"/>
          <p:nvPr/>
        </p:nvSpPr>
        <p:spPr>
          <a:xfrm>
            <a:off x="9623160" y="1858582"/>
            <a:ext cx="1951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/>
              <a:t>PQC: CISA, NIST, NSA</a:t>
            </a:r>
          </a:p>
          <a:p>
            <a:r>
              <a:rPr lang="en-GB" sz="900" noProof="1"/>
              <a:t>Recommend How to Prepare Now</a:t>
            </a:r>
          </a:p>
        </p:txBody>
      </p:sp>
    </p:spTree>
    <p:extLst>
      <p:ext uri="{BB962C8B-B14F-4D97-AF65-F5344CB8AC3E}">
        <p14:creationId xmlns:p14="http://schemas.microsoft.com/office/powerpoint/2010/main" val="4465166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7C0CC-DF22-318D-EE64-56E9EE2D2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86B36E-E05D-4BA1-7515-0DE1F3D48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4245" y="286964"/>
            <a:ext cx="6838132" cy="737534"/>
          </a:xfrm>
        </p:spPr>
        <p:txBody>
          <a:bodyPr>
            <a:normAutofit fontScale="90000"/>
          </a:bodyPr>
          <a:lstStyle/>
          <a:p>
            <a:r>
              <a:rPr lang="cs-CZ" dirty="0"/>
              <a:t>Řešením kvantové hrozby je PQC a QKD</a:t>
            </a: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259F993E-0098-4284-A00A-0973282B6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139" y="1414904"/>
            <a:ext cx="10291481" cy="1373028"/>
          </a:xfrm>
        </p:spPr>
        <p:txBody>
          <a:bodyPr>
            <a:normAutofit/>
          </a:bodyPr>
          <a:lstStyle/>
          <a:p>
            <a:pPr lvl="1"/>
            <a:r>
              <a:rPr lang="cs-CZ" noProof="1"/>
              <a:t>Americké NIST a NSA: PQC je hlavní cesta široké migrace, a to již dnes. QKD je specializovaný doplněk pro vybrané optické linky.  </a:t>
            </a:r>
          </a:p>
          <a:p>
            <a:pPr lvl="1"/>
            <a:endParaRPr lang="cs-CZ" b="1" dirty="0"/>
          </a:p>
          <a:p>
            <a:endParaRPr lang="cs-CZ" b="1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321228A-0662-0FB1-A188-1DABE9A061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2516451"/>
              </p:ext>
            </p:extLst>
          </p:nvPr>
        </p:nvGraphicFramePr>
        <p:xfrm>
          <a:off x="1510125" y="2433654"/>
          <a:ext cx="9171750" cy="39515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5293">
                  <a:extLst>
                    <a:ext uri="{9D8B030D-6E8A-4147-A177-3AD203B41FA5}">
                      <a16:colId xmlns:a16="http://schemas.microsoft.com/office/drawing/2014/main" val="1882466864"/>
                    </a:ext>
                  </a:extLst>
                </a:gridCol>
                <a:gridCol w="3335655">
                  <a:extLst>
                    <a:ext uri="{9D8B030D-6E8A-4147-A177-3AD203B41FA5}">
                      <a16:colId xmlns:a16="http://schemas.microsoft.com/office/drawing/2014/main" val="3328460849"/>
                    </a:ext>
                  </a:extLst>
                </a:gridCol>
                <a:gridCol w="4130802">
                  <a:extLst>
                    <a:ext uri="{9D8B030D-6E8A-4147-A177-3AD203B41FA5}">
                      <a16:colId xmlns:a16="http://schemas.microsoft.com/office/drawing/2014/main" val="3884746773"/>
                    </a:ext>
                  </a:extLst>
                </a:gridCol>
              </a:tblGrid>
              <a:tr h="508457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vlastnosti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PQC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QKD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5515404"/>
                  </a:ext>
                </a:extLst>
              </a:tr>
              <a:tr h="621924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Způsob řešení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noProof="1"/>
                        <a:t>nové kryptografické algoritmy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fyzikální distribuce klíče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3157016"/>
                  </a:ext>
                </a:extLst>
              </a:tr>
              <a:tr h="621924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Služba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výměna klíče + podpisy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distribuce klíče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0692713"/>
                  </a:ext>
                </a:extLst>
              </a:tr>
              <a:tr h="67389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Bezpečnost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chemeClr val="accent2"/>
                          </a:solidFill>
                        </a:rPr>
                        <a:t>výpočetní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0" dirty="0">
                          <a:solidFill>
                            <a:srgbClr val="00B050"/>
                          </a:solidFill>
                        </a:rPr>
                        <a:t>informačně-teoretická distribuce klíče*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6197689"/>
                  </a:ext>
                </a:extLst>
              </a:tr>
              <a:tr h="508457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Implementace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software, protokoly, PKI, HSM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hardware, optika, síťová integrace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4950723"/>
                  </a:ext>
                </a:extLst>
              </a:tr>
              <a:tr h="508457">
                <a:tc>
                  <a:txBody>
                    <a:bodyPr/>
                    <a:lstStyle/>
                    <a:p>
                      <a:pPr algn="ctr"/>
                      <a:r>
                        <a:rPr lang="cs-CZ" noProof="1"/>
                        <a:t>Nasaditelnost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široká / plošná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vybrané optické trasy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3321708"/>
                  </a:ext>
                </a:extLst>
              </a:tr>
              <a:tr h="508457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Cena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€</a:t>
                      </a:r>
                      <a:endParaRPr lang="cs-CZ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€ € 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280775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A5A65FE-4FC9-35E0-B59B-97E530CDDC2E}"/>
              </a:ext>
            </a:extLst>
          </p:cNvPr>
          <p:cNvSpPr txBox="1"/>
          <p:nvPr/>
        </p:nvSpPr>
        <p:spPr>
          <a:xfrm>
            <a:off x="6096000" y="6385220"/>
            <a:ext cx="7933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accent2"/>
                </a:solidFill>
              </a:rPr>
              <a:t>*</a:t>
            </a:r>
            <a:r>
              <a:rPr lang="cs-CZ" sz="1400" dirty="0"/>
              <a:t>při splnění protokolových a implementačních předpokladů [NIST IR 8547]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7F7BD7-690C-36F3-C4F8-EB6B93FB0A69}"/>
              </a:ext>
            </a:extLst>
          </p:cNvPr>
          <p:cNvSpPr txBox="1"/>
          <p:nvPr/>
        </p:nvSpPr>
        <p:spPr>
          <a:xfrm>
            <a:off x="9623160" y="1858582"/>
            <a:ext cx="1951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/>
              <a:t>PQC: CISA, NIST, NSA</a:t>
            </a:r>
          </a:p>
          <a:p>
            <a:r>
              <a:rPr lang="en-GB" sz="900" noProof="1"/>
              <a:t>Recommend How to Prepare Now</a:t>
            </a:r>
          </a:p>
        </p:txBody>
      </p:sp>
    </p:spTree>
    <p:extLst>
      <p:ext uri="{BB962C8B-B14F-4D97-AF65-F5344CB8AC3E}">
        <p14:creationId xmlns:p14="http://schemas.microsoft.com/office/powerpoint/2010/main" val="2519940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F2D1E-6A92-C3B8-005C-B818B40CA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4E1744-CE93-EA81-15A2-3FDE4A7F9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5625" y="286964"/>
            <a:ext cx="8316753" cy="737534"/>
          </a:xfrm>
        </p:spPr>
        <p:txBody>
          <a:bodyPr>
            <a:normAutofit/>
          </a:bodyPr>
          <a:lstStyle/>
          <a:p>
            <a:r>
              <a:rPr lang="cs-CZ" dirty="0"/>
              <a:t>Kvantová distribuce klíče (QKD)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64CCDC-C060-ED39-B70F-2E476DED2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491" y="1417829"/>
            <a:ext cx="11522364" cy="4633399"/>
          </a:xfrm>
        </p:spPr>
        <p:txBody>
          <a:bodyPr>
            <a:normAutofit/>
          </a:bodyPr>
          <a:lstStyle/>
          <a:p>
            <a:pPr lvl="1"/>
            <a:endParaRPr lang="cs-CZ" noProof="1"/>
          </a:p>
          <a:p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41301620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036F7-7A3D-0CF1-099B-202E0423E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1731CA-E687-3060-615C-5C487DC92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5625" y="286964"/>
            <a:ext cx="8316753" cy="737534"/>
          </a:xfrm>
        </p:spPr>
        <p:txBody>
          <a:bodyPr>
            <a:normAutofit/>
          </a:bodyPr>
          <a:lstStyle/>
          <a:p>
            <a:r>
              <a:rPr lang="cs-CZ" dirty="0"/>
              <a:t>Kvantová distribuce klíče (QKD)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88891F-91A8-45FE-C0E4-57803DC66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491" y="1417829"/>
            <a:ext cx="11522364" cy="46333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noProof="1"/>
              <a:t>QKD vytváří a sdílí klíč pro sym. kryptografii</a:t>
            </a:r>
          </a:p>
          <a:p>
            <a:pPr lvl="1"/>
            <a:endParaRPr lang="cs-CZ" noProof="1"/>
          </a:p>
          <a:p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42699580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A1145-049E-4F87-9421-090A76C8E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65B8C9-8092-6750-55D2-E2F0EE169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5625" y="286964"/>
            <a:ext cx="8316753" cy="737534"/>
          </a:xfrm>
        </p:spPr>
        <p:txBody>
          <a:bodyPr>
            <a:normAutofit/>
          </a:bodyPr>
          <a:lstStyle/>
          <a:p>
            <a:r>
              <a:rPr lang="cs-CZ" dirty="0"/>
              <a:t>Kvantová distribuce klíče (QKD)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A2327C-B686-D3F3-D954-40DDA85F1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491" y="1417829"/>
            <a:ext cx="11522364" cy="46333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noProof="1"/>
              <a:t>QKD vytváří a sdílí klíč pro sym. kryptografii</a:t>
            </a:r>
          </a:p>
          <a:p>
            <a:pPr lvl="1"/>
            <a:endParaRPr lang="cs-CZ" noProof="1"/>
          </a:p>
          <a:p>
            <a:endParaRPr lang="cs-CZ" noProof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B06108-56B3-C8C0-27AC-3DAB4397E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993" y="3429000"/>
            <a:ext cx="8214014" cy="247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1662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87AFB6-58E2-5850-DC47-64C0553A8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CD54CE-5B61-4366-A365-586A856B1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5625" y="286964"/>
            <a:ext cx="8316753" cy="737534"/>
          </a:xfrm>
        </p:spPr>
        <p:txBody>
          <a:bodyPr>
            <a:normAutofit/>
          </a:bodyPr>
          <a:lstStyle/>
          <a:p>
            <a:r>
              <a:rPr lang="cs-CZ" dirty="0"/>
              <a:t>Kvantová distribuce klíče (QKD)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A7C7E6-8F0E-BFAC-9C3C-AFBD71353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491" y="1417829"/>
            <a:ext cx="11522364" cy="46333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noProof="1"/>
              <a:t>QKD vytváří a sdílí klíč pro sym. kryptografii</a:t>
            </a:r>
          </a:p>
          <a:p>
            <a:pPr lvl="1"/>
            <a:r>
              <a:rPr lang="cs-CZ" noProof="1"/>
              <a:t>Kvantový kanál přenáší kvantové stavy.</a:t>
            </a:r>
          </a:p>
          <a:p>
            <a:pPr lvl="1"/>
            <a:endParaRPr lang="cs-CZ" noProof="1"/>
          </a:p>
          <a:p>
            <a:endParaRPr lang="cs-CZ" noProof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B8E63B-4B0B-1DFE-B29D-ABE6FF3E0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993" y="3429000"/>
            <a:ext cx="8214014" cy="247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2131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55420-9F6D-D806-8C2C-B498BB444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FD3C19-532B-2826-FA1D-150E39E0A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5625" y="286964"/>
            <a:ext cx="8316753" cy="737534"/>
          </a:xfrm>
        </p:spPr>
        <p:txBody>
          <a:bodyPr>
            <a:normAutofit/>
          </a:bodyPr>
          <a:lstStyle/>
          <a:p>
            <a:r>
              <a:rPr lang="cs-CZ" dirty="0"/>
              <a:t>Kvantová distribuce klíče (QKD)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59A306-3D7F-C8F8-8CCE-AF8664C7D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491" y="1417829"/>
            <a:ext cx="11522364" cy="46333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noProof="1"/>
              <a:t>QKD vytváří a sdílí klíč pro sym. kryptografii</a:t>
            </a:r>
          </a:p>
          <a:p>
            <a:pPr lvl="1"/>
            <a:r>
              <a:rPr lang="cs-CZ" noProof="1"/>
              <a:t>Kvantový kanál přenáší kvantové stavy.</a:t>
            </a:r>
          </a:p>
          <a:p>
            <a:pPr lvl="1"/>
            <a:r>
              <a:rPr lang="cs-CZ" b="1" noProof="1"/>
              <a:t>Autentizovaný</a:t>
            </a:r>
            <a:r>
              <a:rPr lang="cs-CZ" noProof="1"/>
              <a:t> klasický kanál slouží k synchronizaci a zpracování klíče (MiM).</a:t>
            </a:r>
          </a:p>
          <a:p>
            <a:pPr lvl="1"/>
            <a:endParaRPr lang="cs-CZ" noProof="1"/>
          </a:p>
          <a:p>
            <a:endParaRPr lang="cs-CZ" noProof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C48D2C-12AF-5DD0-57E2-BC0EB1BAF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993" y="3429000"/>
            <a:ext cx="8214014" cy="247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09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09CE7-5D25-A935-1B1F-3F140F72A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52AE25-8E09-5A43-240E-29ACFB3E5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Současná kryptografie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2DE02E-301C-7043-4A65-5C0CAC4C7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8129" y="1602223"/>
            <a:ext cx="10291481" cy="45380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Dvě základní role současné kryptografie: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Šifrování dat </a:t>
            </a:r>
          </a:p>
          <a:p>
            <a:pPr lvl="1"/>
            <a:r>
              <a:rPr lang="cs-CZ" dirty="0"/>
              <a:t>ochrana obsahu zprávy/dat</a:t>
            </a:r>
          </a:p>
          <a:p>
            <a:pPr lvl="1"/>
            <a:endParaRPr lang="cs-CZ" b="1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4DFA86-861A-E5F6-5503-0AA1021E1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6990" y="2658684"/>
            <a:ext cx="1949318" cy="202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188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3DB43-D4DD-430A-9A59-E7BF33F93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883943-2685-FF54-6449-0B82FD52A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5625" y="286964"/>
            <a:ext cx="8316753" cy="737534"/>
          </a:xfrm>
        </p:spPr>
        <p:txBody>
          <a:bodyPr>
            <a:normAutofit/>
          </a:bodyPr>
          <a:lstStyle/>
          <a:p>
            <a:r>
              <a:rPr lang="cs-CZ" dirty="0"/>
              <a:t>Kvantová distribuce klíče (QKD)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171709-327F-FB2D-B575-82AF46ADE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491" y="1417829"/>
            <a:ext cx="11522364" cy="46333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noProof="1"/>
              <a:t>QKD vytváří a sdílí klíč pro sym. kryptografii</a:t>
            </a:r>
          </a:p>
          <a:p>
            <a:pPr lvl="1"/>
            <a:r>
              <a:rPr lang="cs-CZ" noProof="1"/>
              <a:t>Kvantový kanál přenáší kvantové stavy.</a:t>
            </a:r>
          </a:p>
          <a:p>
            <a:pPr lvl="1"/>
            <a:r>
              <a:rPr lang="cs-CZ" b="1" noProof="1"/>
              <a:t>Autentizovaný</a:t>
            </a:r>
            <a:r>
              <a:rPr lang="cs-CZ" noProof="1"/>
              <a:t> klasický kanál slouží k synchronizaci a zpracování klíče (MiM).</a:t>
            </a:r>
          </a:p>
          <a:p>
            <a:pPr lvl="1"/>
            <a:r>
              <a:rPr lang="cs-CZ" noProof="1"/>
              <a:t>Útočník může měřit a podvrhávat kvantové stavy, ale je vždy </a:t>
            </a:r>
            <a:r>
              <a:rPr lang="cs-CZ" b="1" noProof="1"/>
              <a:t>odhalen!</a:t>
            </a:r>
          </a:p>
          <a:p>
            <a:pPr lvl="1"/>
            <a:endParaRPr lang="cs-CZ" noProof="1"/>
          </a:p>
          <a:p>
            <a:endParaRPr lang="cs-CZ" noProof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373CCB-37C1-47F9-5C8B-6DB5BACC2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993" y="3429000"/>
            <a:ext cx="8214014" cy="247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6178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76299-20D7-E526-8CA9-9BD03D778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FC46DB-733D-D929-1582-B9EAB1B0B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QKD není jeden protokol</a:t>
            </a:r>
          </a:p>
        </p:txBody>
      </p:sp>
    </p:spTree>
    <p:extLst>
      <p:ext uri="{BB962C8B-B14F-4D97-AF65-F5344CB8AC3E}">
        <p14:creationId xmlns:p14="http://schemas.microsoft.com/office/powerpoint/2010/main" val="42423473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362B5-9F85-3AD4-E5AC-B872F645B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C02714-6BA2-EF4F-FDC9-D2377C738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QKD není jeden protokol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7C19FD9-4244-DC80-5C46-5D3A416380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517231"/>
              </p:ext>
            </p:extLst>
          </p:nvPr>
        </p:nvGraphicFramePr>
        <p:xfrm>
          <a:off x="711200" y="1488271"/>
          <a:ext cx="10769600" cy="45707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8724">
                  <a:extLst>
                    <a:ext uri="{9D8B030D-6E8A-4147-A177-3AD203B41FA5}">
                      <a16:colId xmlns:a16="http://schemas.microsoft.com/office/drawing/2014/main" val="2248016736"/>
                    </a:ext>
                  </a:extLst>
                </a:gridCol>
                <a:gridCol w="3781009">
                  <a:extLst>
                    <a:ext uri="{9D8B030D-6E8A-4147-A177-3AD203B41FA5}">
                      <a16:colId xmlns:a16="http://schemas.microsoft.com/office/drawing/2014/main" val="973145926"/>
                    </a:ext>
                  </a:extLst>
                </a:gridCol>
                <a:gridCol w="3589867">
                  <a:extLst>
                    <a:ext uri="{9D8B030D-6E8A-4147-A177-3AD203B41FA5}">
                      <a16:colId xmlns:a16="http://schemas.microsoft.com/office/drawing/2014/main" val="2904428862"/>
                    </a:ext>
                  </a:extLst>
                </a:gridCol>
              </a:tblGrid>
              <a:tr h="920017"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683215"/>
                  </a:ext>
                </a:extLst>
              </a:tr>
              <a:tr h="1585429">
                <a:tc>
                  <a:txBody>
                    <a:bodyPr/>
                    <a:lstStyle/>
                    <a:p>
                      <a:pPr algn="ctr"/>
                      <a:r>
                        <a:rPr lang="cs-CZ" b="1" noProof="1">
                          <a:solidFill>
                            <a:srgbClr val="0068A2"/>
                          </a:solidFill>
                        </a:rPr>
                        <a:t>Prepare-and-measure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Alice připraví stav a Bob změří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7659956"/>
                  </a:ext>
                </a:extLst>
              </a:tr>
              <a:tr h="1585429">
                <a:tc>
                  <a:txBody>
                    <a:bodyPr/>
                    <a:lstStyle/>
                    <a:p>
                      <a:pPr algn="ctr"/>
                      <a:endParaRPr lang="cs-CZ" b="1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350103"/>
                  </a:ext>
                </a:extLst>
              </a:tr>
              <a:tr h="479912">
                <a:tc>
                  <a:txBody>
                    <a:bodyPr/>
                    <a:lstStyle/>
                    <a:p>
                      <a:pPr algn="ctr"/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98384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374BE1F8-3062-DFA8-85EF-54871196B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465" y="2033125"/>
            <a:ext cx="6195359" cy="158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714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203D4-4FEC-A319-90FE-1D720B5ED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B13384-56F5-8526-A0C4-C3102036B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QKD není jeden protokol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DE64A3C-0722-D9A4-DFE9-F9A8E7A88C03}"/>
              </a:ext>
            </a:extLst>
          </p:cNvPr>
          <p:cNvGraphicFramePr>
            <a:graphicFrameLocks noGrp="1"/>
          </p:cNvGraphicFramePr>
          <p:nvPr/>
        </p:nvGraphicFramePr>
        <p:xfrm>
          <a:off x="711200" y="1488271"/>
          <a:ext cx="10769600" cy="45707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8724">
                  <a:extLst>
                    <a:ext uri="{9D8B030D-6E8A-4147-A177-3AD203B41FA5}">
                      <a16:colId xmlns:a16="http://schemas.microsoft.com/office/drawing/2014/main" val="2248016736"/>
                    </a:ext>
                  </a:extLst>
                </a:gridCol>
                <a:gridCol w="3781009">
                  <a:extLst>
                    <a:ext uri="{9D8B030D-6E8A-4147-A177-3AD203B41FA5}">
                      <a16:colId xmlns:a16="http://schemas.microsoft.com/office/drawing/2014/main" val="973145926"/>
                    </a:ext>
                  </a:extLst>
                </a:gridCol>
                <a:gridCol w="3589867">
                  <a:extLst>
                    <a:ext uri="{9D8B030D-6E8A-4147-A177-3AD203B41FA5}">
                      <a16:colId xmlns:a16="http://schemas.microsoft.com/office/drawing/2014/main" val="2904428862"/>
                    </a:ext>
                  </a:extLst>
                </a:gridCol>
              </a:tblGrid>
              <a:tr h="920017"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683215"/>
                  </a:ext>
                </a:extLst>
              </a:tr>
              <a:tr h="1585429">
                <a:tc>
                  <a:txBody>
                    <a:bodyPr/>
                    <a:lstStyle/>
                    <a:p>
                      <a:pPr algn="ctr"/>
                      <a:r>
                        <a:rPr lang="cs-CZ" b="1" noProof="1">
                          <a:solidFill>
                            <a:srgbClr val="0068A2"/>
                          </a:solidFill>
                        </a:rPr>
                        <a:t>Prepare-and-measure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Alice připraví stav a Bob změří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7659956"/>
                  </a:ext>
                </a:extLst>
              </a:tr>
              <a:tr h="1585429">
                <a:tc>
                  <a:txBody>
                    <a:bodyPr/>
                    <a:lstStyle/>
                    <a:p>
                      <a:pPr algn="ctr"/>
                      <a:r>
                        <a:rPr lang="cs-CZ" b="1" noProof="1">
                          <a:solidFill>
                            <a:srgbClr val="0068A2"/>
                          </a:solidFill>
                        </a:rPr>
                        <a:t>Entanglement-based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obě strany měří provázaný stav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350103"/>
                  </a:ext>
                </a:extLst>
              </a:tr>
              <a:tr h="479912">
                <a:tc>
                  <a:txBody>
                    <a:bodyPr/>
                    <a:lstStyle/>
                    <a:p>
                      <a:pPr algn="ctr"/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98384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4627D1D6-49FE-0841-6215-C172EC6D4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465" y="2033125"/>
            <a:ext cx="6195359" cy="1580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6D7167-33D2-AA87-FDAA-FC6D63F4A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465" y="4064009"/>
            <a:ext cx="6680199" cy="261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25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C962B-0C3E-044A-1CDB-6C42ECAB3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DE8D96-8C1D-E791-DECD-B4DC58092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QKD není jeden protokol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50E85EC-675D-F197-4434-A5DC1774DE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298449"/>
              </p:ext>
            </p:extLst>
          </p:nvPr>
        </p:nvGraphicFramePr>
        <p:xfrm>
          <a:off x="711200" y="1488271"/>
          <a:ext cx="10769600" cy="45707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8724">
                  <a:extLst>
                    <a:ext uri="{9D8B030D-6E8A-4147-A177-3AD203B41FA5}">
                      <a16:colId xmlns:a16="http://schemas.microsoft.com/office/drawing/2014/main" val="2248016736"/>
                    </a:ext>
                  </a:extLst>
                </a:gridCol>
                <a:gridCol w="3781009">
                  <a:extLst>
                    <a:ext uri="{9D8B030D-6E8A-4147-A177-3AD203B41FA5}">
                      <a16:colId xmlns:a16="http://schemas.microsoft.com/office/drawing/2014/main" val="973145926"/>
                    </a:ext>
                  </a:extLst>
                </a:gridCol>
                <a:gridCol w="3589867">
                  <a:extLst>
                    <a:ext uri="{9D8B030D-6E8A-4147-A177-3AD203B41FA5}">
                      <a16:colId xmlns:a16="http://schemas.microsoft.com/office/drawing/2014/main" val="2904428862"/>
                    </a:ext>
                  </a:extLst>
                </a:gridCol>
              </a:tblGrid>
              <a:tr h="920017"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683215"/>
                  </a:ext>
                </a:extLst>
              </a:tr>
              <a:tr h="1585429">
                <a:tc>
                  <a:txBody>
                    <a:bodyPr/>
                    <a:lstStyle/>
                    <a:p>
                      <a:pPr algn="ctr"/>
                      <a:r>
                        <a:rPr lang="cs-CZ" b="1" noProof="1">
                          <a:solidFill>
                            <a:srgbClr val="0068A2"/>
                          </a:solidFill>
                        </a:rPr>
                        <a:t>Prepare-and-measure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Alice připraví stav a Bob změří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7659956"/>
                  </a:ext>
                </a:extLst>
              </a:tr>
              <a:tr h="1585429">
                <a:tc>
                  <a:txBody>
                    <a:bodyPr/>
                    <a:lstStyle/>
                    <a:p>
                      <a:pPr algn="ctr"/>
                      <a:r>
                        <a:rPr lang="cs-CZ" b="1" noProof="1">
                          <a:solidFill>
                            <a:srgbClr val="0068A2"/>
                          </a:solidFill>
                        </a:rPr>
                        <a:t>Entanglement-based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obě strany měří provázaný stav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350103"/>
                  </a:ext>
                </a:extLst>
              </a:tr>
              <a:tr h="479912">
                <a:tc>
                  <a:txBody>
                    <a:bodyPr/>
                    <a:lstStyle/>
                    <a:p>
                      <a:pPr algn="ctr"/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98384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88B8B59A-E691-B169-FAD1-C591256C5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465" y="2033125"/>
            <a:ext cx="6195359" cy="1580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387881-9734-0764-C664-84F4709C7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465" y="4064009"/>
            <a:ext cx="6680199" cy="26114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AEF5974-96C9-7835-9C71-15B72A9E0429}"/>
              </a:ext>
            </a:extLst>
          </p:cNvPr>
          <p:cNvSpPr txBox="1"/>
          <p:nvPr/>
        </p:nvSpPr>
        <p:spPr>
          <a:xfrm>
            <a:off x="9532298" y="6386370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Dokáže víc než jen QKD</a:t>
            </a:r>
          </a:p>
        </p:txBody>
      </p:sp>
    </p:spTree>
    <p:extLst>
      <p:ext uri="{BB962C8B-B14F-4D97-AF65-F5344CB8AC3E}">
        <p14:creationId xmlns:p14="http://schemas.microsoft.com/office/powerpoint/2010/main" val="33536940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5A4E5-7F26-814B-194B-203E8ED29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2968B5-E400-B6F5-6906-D8F38E8D8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QKD není jeden protokol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F1E2A90-8A95-D395-41FD-EFF0935D1F31}"/>
              </a:ext>
            </a:extLst>
          </p:cNvPr>
          <p:cNvGraphicFramePr>
            <a:graphicFrameLocks noGrp="1"/>
          </p:cNvGraphicFramePr>
          <p:nvPr/>
        </p:nvGraphicFramePr>
        <p:xfrm>
          <a:off x="711200" y="1488271"/>
          <a:ext cx="10769600" cy="45707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8724">
                  <a:extLst>
                    <a:ext uri="{9D8B030D-6E8A-4147-A177-3AD203B41FA5}">
                      <a16:colId xmlns:a16="http://schemas.microsoft.com/office/drawing/2014/main" val="2248016736"/>
                    </a:ext>
                  </a:extLst>
                </a:gridCol>
                <a:gridCol w="3781009">
                  <a:extLst>
                    <a:ext uri="{9D8B030D-6E8A-4147-A177-3AD203B41FA5}">
                      <a16:colId xmlns:a16="http://schemas.microsoft.com/office/drawing/2014/main" val="973145926"/>
                    </a:ext>
                  </a:extLst>
                </a:gridCol>
                <a:gridCol w="3589867">
                  <a:extLst>
                    <a:ext uri="{9D8B030D-6E8A-4147-A177-3AD203B41FA5}">
                      <a16:colId xmlns:a16="http://schemas.microsoft.com/office/drawing/2014/main" val="2904428862"/>
                    </a:ext>
                  </a:extLst>
                </a:gridCol>
              </a:tblGrid>
              <a:tr h="920017"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DV-QKD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jednotlivé fotony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CV-QKD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kvadratury pole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683215"/>
                  </a:ext>
                </a:extLst>
              </a:tr>
              <a:tr h="1585429">
                <a:tc>
                  <a:txBody>
                    <a:bodyPr/>
                    <a:lstStyle/>
                    <a:p>
                      <a:pPr algn="ctr"/>
                      <a:r>
                        <a:rPr lang="cs-CZ" b="1" noProof="1">
                          <a:solidFill>
                            <a:srgbClr val="0068A2"/>
                          </a:solidFill>
                        </a:rPr>
                        <a:t>Prepare-and-measure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Alice připraví stav a Bob změří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7659956"/>
                  </a:ext>
                </a:extLst>
              </a:tr>
              <a:tr h="1585429">
                <a:tc>
                  <a:txBody>
                    <a:bodyPr/>
                    <a:lstStyle/>
                    <a:p>
                      <a:pPr algn="ctr"/>
                      <a:r>
                        <a:rPr lang="cs-CZ" b="1" noProof="1">
                          <a:solidFill>
                            <a:srgbClr val="0068A2"/>
                          </a:solidFill>
                        </a:rPr>
                        <a:t>Entanglement-based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obě strany měří provázaný stav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noProof="1">
                          <a:solidFill>
                            <a:srgbClr val="5A5A5A"/>
                          </a:solidFill>
                        </a:rPr>
                        <a:t>     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350103"/>
                  </a:ext>
                </a:extLst>
              </a:tr>
              <a:tr h="479912">
                <a:tc>
                  <a:txBody>
                    <a:bodyPr/>
                    <a:lstStyle/>
                    <a:p>
                      <a:pPr algn="ctr"/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983846"/>
                  </a:ext>
                </a:extLst>
              </a:tr>
            </a:tbl>
          </a:graphicData>
        </a:graphic>
      </p:graphicFrame>
      <p:pic>
        <p:nvPicPr>
          <p:cNvPr id="35" name="Picture 34">
            <a:extLst>
              <a:ext uri="{FF2B5EF4-FFF2-40B4-BE49-F238E27FC236}">
                <a16:creationId xmlns:a16="http://schemas.microsoft.com/office/drawing/2014/main" id="{B22771FC-2F6F-AF1A-FDF8-1FF70D1A2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999" y="4139051"/>
            <a:ext cx="2540001" cy="136853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9979033-4430-C02D-05F0-593C12FA3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205" y="3063377"/>
            <a:ext cx="3162300" cy="38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411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588E5-DF36-71DE-3906-DCFD886D2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6563B9-0BC0-C42C-7E5B-D3106A90E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QKD není jeden protokol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73571F9-1320-AA50-11BC-8FFA5390FF1D}"/>
              </a:ext>
            </a:extLst>
          </p:cNvPr>
          <p:cNvGraphicFramePr>
            <a:graphicFrameLocks noGrp="1"/>
          </p:cNvGraphicFramePr>
          <p:nvPr/>
        </p:nvGraphicFramePr>
        <p:xfrm>
          <a:off x="711200" y="1488271"/>
          <a:ext cx="10769600" cy="45707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8724">
                  <a:extLst>
                    <a:ext uri="{9D8B030D-6E8A-4147-A177-3AD203B41FA5}">
                      <a16:colId xmlns:a16="http://schemas.microsoft.com/office/drawing/2014/main" val="2248016736"/>
                    </a:ext>
                  </a:extLst>
                </a:gridCol>
                <a:gridCol w="3781009">
                  <a:extLst>
                    <a:ext uri="{9D8B030D-6E8A-4147-A177-3AD203B41FA5}">
                      <a16:colId xmlns:a16="http://schemas.microsoft.com/office/drawing/2014/main" val="973145926"/>
                    </a:ext>
                  </a:extLst>
                </a:gridCol>
                <a:gridCol w="3589867">
                  <a:extLst>
                    <a:ext uri="{9D8B030D-6E8A-4147-A177-3AD203B41FA5}">
                      <a16:colId xmlns:a16="http://schemas.microsoft.com/office/drawing/2014/main" val="2904428862"/>
                    </a:ext>
                  </a:extLst>
                </a:gridCol>
              </a:tblGrid>
              <a:tr h="920017"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DV-QKD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jednotlivé fotony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CV-QKD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kvadratury pole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683215"/>
                  </a:ext>
                </a:extLst>
              </a:tr>
              <a:tr h="1585429">
                <a:tc>
                  <a:txBody>
                    <a:bodyPr/>
                    <a:lstStyle/>
                    <a:p>
                      <a:pPr algn="ctr"/>
                      <a:r>
                        <a:rPr lang="cs-CZ" b="1" noProof="1">
                          <a:solidFill>
                            <a:srgbClr val="0068A2"/>
                          </a:solidFill>
                        </a:rPr>
                        <a:t>Prepare-and-measure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Alice připraví stav a Bob změří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7659956"/>
                  </a:ext>
                </a:extLst>
              </a:tr>
              <a:tr h="1585429">
                <a:tc>
                  <a:txBody>
                    <a:bodyPr/>
                    <a:lstStyle/>
                    <a:p>
                      <a:pPr algn="ctr"/>
                      <a:r>
                        <a:rPr lang="cs-CZ" b="1" noProof="1">
                          <a:solidFill>
                            <a:srgbClr val="0068A2"/>
                          </a:solidFill>
                        </a:rPr>
                        <a:t>Entanglement-based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obě strany měří provázaný stav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noProof="1">
                          <a:solidFill>
                            <a:srgbClr val="5A5A5A"/>
                          </a:solidFill>
                        </a:rPr>
                        <a:t>     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350103"/>
                  </a:ext>
                </a:extLst>
              </a:tr>
              <a:tr h="479912">
                <a:tc>
                  <a:txBody>
                    <a:bodyPr/>
                    <a:lstStyle/>
                    <a:p>
                      <a:pPr algn="ctr"/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983846"/>
                  </a:ext>
                </a:extLst>
              </a:tr>
            </a:tbl>
          </a:graphicData>
        </a:graphic>
      </p:graphicFrame>
      <p:pic>
        <p:nvPicPr>
          <p:cNvPr id="35" name="Picture 34">
            <a:extLst>
              <a:ext uri="{FF2B5EF4-FFF2-40B4-BE49-F238E27FC236}">
                <a16:creationId xmlns:a16="http://schemas.microsoft.com/office/drawing/2014/main" id="{A2169473-A760-0B60-3D2A-4840B1D21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999" y="4139051"/>
            <a:ext cx="2540001" cy="136853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BE09751-8191-EF48-9F51-059AE3CF0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205" y="3063377"/>
            <a:ext cx="3162300" cy="38356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88E59AA-F627-95B5-EDB7-679B1628C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8170" y="3014953"/>
            <a:ext cx="2951800" cy="38356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4EB141E-7751-0B36-A9D4-27BE65CC76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1841" y="4190919"/>
            <a:ext cx="2624457" cy="126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307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67390-0BAD-69BE-A4FF-6FB1B25F9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6E2486-1004-7205-E3B5-5572ED12E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QKD není jeden protokol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5D2A7FC-ACAA-2C8D-E2BD-5D6E480025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914294"/>
              </p:ext>
            </p:extLst>
          </p:nvPr>
        </p:nvGraphicFramePr>
        <p:xfrm>
          <a:off x="711200" y="1488271"/>
          <a:ext cx="10769600" cy="45707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8724">
                  <a:extLst>
                    <a:ext uri="{9D8B030D-6E8A-4147-A177-3AD203B41FA5}">
                      <a16:colId xmlns:a16="http://schemas.microsoft.com/office/drawing/2014/main" val="2248016736"/>
                    </a:ext>
                  </a:extLst>
                </a:gridCol>
                <a:gridCol w="3781009">
                  <a:extLst>
                    <a:ext uri="{9D8B030D-6E8A-4147-A177-3AD203B41FA5}">
                      <a16:colId xmlns:a16="http://schemas.microsoft.com/office/drawing/2014/main" val="973145926"/>
                    </a:ext>
                  </a:extLst>
                </a:gridCol>
                <a:gridCol w="3589867">
                  <a:extLst>
                    <a:ext uri="{9D8B030D-6E8A-4147-A177-3AD203B41FA5}">
                      <a16:colId xmlns:a16="http://schemas.microsoft.com/office/drawing/2014/main" val="2904428862"/>
                    </a:ext>
                  </a:extLst>
                </a:gridCol>
              </a:tblGrid>
              <a:tr h="920017"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DV-QKD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jednotlivé fotony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CV-QKD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kvadratury pole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683215"/>
                  </a:ext>
                </a:extLst>
              </a:tr>
              <a:tr h="1585429">
                <a:tc>
                  <a:txBody>
                    <a:bodyPr/>
                    <a:lstStyle/>
                    <a:p>
                      <a:pPr algn="ctr"/>
                      <a:r>
                        <a:rPr lang="cs-CZ" b="1" noProof="1">
                          <a:solidFill>
                            <a:srgbClr val="0068A2"/>
                          </a:solidFill>
                        </a:rPr>
                        <a:t>Prepare-and-measure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Alice připraví stav a Bob změří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b="1" noProof="1">
                          <a:solidFill>
                            <a:srgbClr val="5A5A5A"/>
                          </a:solidFill>
                        </a:rPr>
                        <a:t>BB84</a:t>
                      </a:r>
                      <a:r>
                        <a:rPr lang="cs-CZ" noProof="1">
                          <a:solidFill>
                            <a:srgbClr val="5A5A5A"/>
                          </a:solidFill>
                        </a:rPr>
                        <a:t> </a:t>
                      </a:r>
                      <a:r>
                        <a:rPr lang="cs-CZ" b="1" noProof="1">
                          <a:solidFill>
                            <a:srgbClr val="5A5A5A"/>
                          </a:solidFill>
                        </a:rPr>
                        <a:t>(decoy state)</a:t>
                      </a:r>
                    </a:p>
                    <a:p>
                      <a:pPr algn="l"/>
                      <a:r>
                        <a:rPr lang="cs-CZ" noProof="1">
                          <a:solidFill>
                            <a:srgbClr val="5A5A5A"/>
                          </a:solidFill>
                        </a:rPr>
                        <a:t>          T12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noProof="1">
                          <a:solidFill>
                            <a:srgbClr val="5A5A5A"/>
                          </a:solidFill>
                        </a:rPr>
                        <a:t>        GMCS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7659956"/>
                  </a:ext>
                </a:extLst>
              </a:tr>
              <a:tr h="1585429">
                <a:tc>
                  <a:txBody>
                    <a:bodyPr/>
                    <a:lstStyle/>
                    <a:p>
                      <a:pPr algn="ctr"/>
                      <a:r>
                        <a:rPr lang="cs-CZ" b="1" noProof="1">
                          <a:solidFill>
                            <a:srgbClr val="0068A2"/>
                          </a:solidFill>
                        </a:rPr>
                        <a:t>Entanglement-based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obě strany měří provázaný stav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noProof="1">
                          <a:solidFill>
                            <a:srgbClr val="5A5A5A"/>
                          </a:solidFill>
                        </a:rPr>
                        <a:t>       BBM92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5A5A5A"/>
                          </a:solidFill>
                        </a:rPr>
                        <a:t>Model pro teoretické důkazy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350103"/>
                  </a:ext>
                </a:extLst>
              </a:tr>
              <a:tr h="479912">
                <a:tc>
                  <a:txBody>
                    <a:bodyPr/>
                    <a:lstStyle/>
                    <a:p>
                      <a:pPr algn="ctr"/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5A5A5A"/>
                          </a:solidFill>
                        </a:rPr>
                        <a:t>max 150 km se SKR kb/s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5A5A5A"/>
                          </a:solidFill>
                        </a:rPr>
                        <a:t>max 80 km se SKR kb/s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983846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D6989C5F-2AAE-D078-7124-DF63D5A45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59548"/>
            <a:ext cx="1311172" cy="7375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ED2989-63E1-966A-46E2-2BD89DD9F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601" y="2314508"/>
            <a:ext cx="1219200" cy="12192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59C3A732-A001-C624-F359-517C0074F77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6641" y="4324978"/>
            <a:ext cx="1080850" cy="4110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1A18A0-1495-D15B-E019-F23A81AB33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275" y="4913635"/>
            <a:ext cx="1577109" cy="4005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D28882A-FA22-DAF9-043E-F9B272D5F5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098" y="2670108"/>
            <a:ext cx="861121" cy="5079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FF7755F-FF67-5CE9-9A79-DE58DE1A96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874" y="3392787"/>
            <a:ext cx="17780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5814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5E85A-640B-A2C8-24DC-7B5891C62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BA0034-C97E-BB5B-22BD-ED67B183E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F62F83B-987C-FBFB-14AA-2D7AC5A377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1983970"/>
              </p:ext>
            </p:extLst>
          </p:nvPr>
        </p:nvGraphicFramePr>
        <p:xfrm>
          <a:off x="266700" y="1333500"/>
          <a:ext cx="11475720" cy="30176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376">
                  <a:extLst>
                    <a:ext uri="{9D8B030D-6E8A-4147-A177-3AD203B41FA5}">
                      <a16:colId xmlns:a16="http://schemas.microsoft.com/office/drawing/2014/main" val="2248016736"/>
                    </a:ext>
                  </a:extLst>
                </a:gridCol>
                <a:gridCol w="4712821">
                  <a:extLst>
                    <a:ext uri="{9D8B030D-6E8A-4147-A177-3AD203B41FA5}">
                      <a16:colId xmlns:a16="http://schemas.microsoft.com/office/drawing/2014/main" val="973145926"/>
                    </a:ext>
                  </a:extLst>
                </a:gridCol>
                <a:gridCol w="4296523">
                  <a:extLst>
                    <a:ext uri="{9D8B030D-6E8A-4147-A177-3AD203B41FA5}">
                      <a16:colId xmlns:a16="http://schemas.microsoft.com/office/drawing/2014/main" val="2904428862"/>
                    </a:ext>
                  </a:extLst>
                </a:gridCol>
              </a:tblGrid>
              <a:tr h="754380"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Klasické přenosy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(přímá detekce OOK 10 Gbps SFP)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DV-QKD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(WCP přenosy)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683215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algn="ctr"/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noProof="1">
                          <a:solidFill>
                            <a:srgbClr val="5A5A5A"/>
                          </a:solidFill>
                        </a:rPr>
                        <a:t>       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7659956"/>
                  </a:ext>
                </a:extLst>
              </a:tr>
              <a:tr h="1585429">
                <a:tc>
                  <a:txBody>
                    <a:bodyPr/>
                    <a:lstStyle/>
                    <a:p>
                      <a:pPr algn="ctr"/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350103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C4049CBA-259A-6A2C-4FCF-60F6F8734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F987B12-2A7D-4C1E-F165-0A04F6F75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A8AD5A8-7836-5469-E3BD-5ADD5F52B478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</p:spTree>
    <p:extLst>
      <p:ext uri="{BB962C8B-B14F-4D97-AF65-F5344CB8AC3E}">
        <p14:creationId xmlns:p14="http://schemas.microsoft.com/office/powerpoint/2010/main" val="27155827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B71FA-59A7-893B-FC67-01DE4F8E3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A300BB-67D6-AA9A-A2FD-EE2824E00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2CC60FB-B183-9D19-4E88-392946AE98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932219"/>
              </p:ext>
            </p:extLst>
          </p:nvPr>
        </p:nvGraphicFramePr>
        <p:xfrm>
          <a:off x="266700" y="1333500"/>
          <a:ext cx="11475720" cy="30176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376">
                  <a:extLst>
                    <a:ext uri="{9D8B030D-6E8A-4147-A177-3AD203B41FA5}">
                      <a16:colId xmlns:a16="http://schemas.microsoft.com/office/drawing/2014/main" val="2248016736"/>
                    </a:ext>
                  </a:extLst>
                </a:gridCol>
                <a:gridCol w="4712821">
                  <a:extLst>
                    <a:ext uri="{9D8B030D-6E8A-4147-A177-3AD203B41FA5}">
                      <a16:colId xmlns:a16="http://schemas.microsoft.com/office/drawing/2014/main" val="973145926"/>
                    </a:ext>
                  </a:extLst>
                </a:gridCol>
                <a:gridCol w="4296523">
                  <a:extLst>
                    <a:ext uri="{9D8B030D-6E8A-4147-A177-3AD203B41FA5}">
                      <a16:colId xmlns:a16="http://schemas.microsoft.com/office/drawing/2014/main" val="2904428862"/>
                    </a:ext>
                  </a:extLst>
                </a:gridCol>
              </a:tblGrid>
              <a:tr h="754380"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Klasické přenosy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(přímá detekce OOK 10 Gbps SFP)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1">
                          <a:solidFill>
                            <a:srgbClr val="0068A2"/>
                          </a:solidFill>
                        </a:rPr>
                        <a:t>DV-QKD</a:t>
                      </a:r>
                    </a:p>
                    <a:p>
                      <a:pPr algn="ctr"/>
                      <a:r>
                        <a:rPr lang="cs-CZ" b="0" noProof="1">
                          <a:solidFill>
                            <a:srgbClr val="0068A2"/>
                          </a:solidFill>
                        </a:rPr>
                        <a:t>(WCP přenosy)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683215"/>
                  </a:ext>
                </a:extLst>
              </a:tr>
              <a:tr h="677812">
                <a:tc>
                  <a:txBody>
                    <a:bodyPr/>
                    <a:lstStyle/>
                    <a:p>
                      <a:pPr algn="ctr"/>
                      <a:r>
                        <a:rPr lang="cs-CZ" b="1" noProof="1">
                          <a:solidFill>
                            <a:srgbClr val="0068A2"/>
                          </a:solidFill>
                        </a:rPr>
                        <a:t>Výkon (počet fotonů):</a:t>
                      </a:r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noProof="1">
                          <a:solidFill>
                            <a:srgbClr val="5A5A5A"/>
                          </a:solidFill>
                        </a:rPr>
                        <a:t>       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7659956"/>
                  </a:ext>
                </a:extLst>
              </a:tr>
              <a:tr h="1585429">
                <a:tc>
                  <a:txBody>
                    <a:bodyPr/>
                    <a:lstStyle/>
                    <a:p>
                      <a:pPr algn="ctr"/>
                      <a:endParaRPr lang="cs-CZ" b="0" noProof="1">
                        <a:solidFill>
                          <a:srgbClr val="0068A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noProof="1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350103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333F537F-6802-1545-3AC6-50042ACEB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7D53307-11F7-5715-3D5A-D581E02B55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87DE7A9-6259-0455-7243-67F31D9D7D05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</p:spTree>
    <p:extLst>
      <p:ext uri="{BB962C8B-B14F-4D97-AF65-F5344CB8AC3E}">
        <p14:creationId xmlns:p14="http://schemas.microsoft.com/office/powerpoint/2010/main" val="4242559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E412F-30BF-FE18-7320-682BED6D3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4E53D6-FFE1-1A22-AA0E-B4E62B875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Současná kryptografie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9F2D1D-52B8-DED7-80E0-6BC61BAF3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8129" y="1602223"/>
            <a:ext cx="10291481" cy="45380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Dvě základní role současné kryptografie: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Šifrování dat </a:t>
            </a:r>
          </a:p>
          <a:p>
            <a:pPr lvl="1"/>
            <a:r>
              <a:rPr lang="cs-CZ" dirty="0"/>
              <a:t>ochrana obsahu zprávy/dat</a:t>
            </a:r>
          </a:p>
          <a:p>
            <a:pPr lvl="1"/>
            <a:r>
              <a:rPr lang="cs-CZ" b="1" dirty="0"/>
              <a:t>symetrická kryptografie</a:t>
            </a:r>
          </a:p>
          <a:p>
            <a:pPr lvl="1"/>
            <a:endParaRPr lang="cs-CZ" b="1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EF6E58-D0F7-31A1-B4D4-D41B3E473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6990" y="2658684"/>
            <a:ext cx="1949318" cy="202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2717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943F7-F96F-22BB-2E32-DD432E176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1325CE-BD0D-466A-AD42-E0443271E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5EC552E3-CBA4-44F9-BEC8-796E3BBF2A1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66700" y="1333500"/>
              <a:ext cx="11475720" cy="301762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Na výstupu okolo </a:t>
                          </a:r>
                          <a14:m>
                            <m:oMath xmlns:m="http://schemas.openxmlformats.org/officeDocument/2006/math"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=1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mW</m:t>
                              </m:r>
                            </m:oMath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       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5EC552E3-CBA4-44F9-BEC8-796E3BBF2A1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66700" y="1333500"/>
              <a:ext cx="11475720" cy="301762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2419" t="-111111" r="-91129" b="-2314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       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B6BDEBD9-B91F-3BAE-BC54-A304C2622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0A5A409-6844-1329-BEE9-4140BAE9A7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6B5E0C1-80C5-6F21-0F80-59885E4DE25C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</p:spTree>
    <p:extLst>
      <p:ext uri="{BB962C8B-B14F-4D97-AF65-F5344CB8AC3E}">
        <p14:creationId xmlns:p14="http://schemas.microsoft.com/office/powerpoint/2010/main" val="21322944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B4B66-DAA6-AF5F-7025-BD23520F2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EC66F9-12BE-50DE-F43A-3BF537FE8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C166FAD3-F74E-1A64-AC3D-42F2C2E655C9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66700" y="1333500"/>
              <a:ext cx="11475720" cy="301762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Na výstupu okolo </a:t>
                          </a:r>
                          <a14:m>
                            <m:oMath xmlns:m="http://schemas.openxmlformats.org/officeDocument/2006/math"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=1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mW</m:t>
                              </m:r>
                            </m:oMath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       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C166FAD3-F74E-1A64-AC3D-42F2C2E655C9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66700" y="1333500"/>
              <a:ext cx="11475720" cy="301762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2419" t="-111111" r="-91129" b="-2314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       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FE24ED3B-E0FD-51E5-455E-E638311F2A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056" y="40893"/>
            <a:ext cx="1175302" cy="11753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9D15C75-484B-2995-F2C2-D922633D84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876531A-8D54-40D8-CEFB-27B0B082DF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1EED832-DB2E-179E-6646-6C856D04A19B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73FB7E-25F0-DD4D-41BF-E6198B4C4D03}"/>
              </a:ext>
            </a:extLst>
          </p:cNvPr>
          <p:cNvSpPr txBox="1"/>
          <p:nvPr/>
        </p:nvSpPr>
        <p:spPr>
          <a:xfrm>
            <a:off x="3569369" y="1216195"/>
            <a:ext cx="6785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650 nm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F085496-8445-CF97-CF8E-EE6D4E89BD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28" y="3007515"/>
            <a:ext cx="2286000" cy="11430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DD94F92-5315-AD33-951E-4AC3ADF91E82}"/>
              </a:ext>
            </a:extLst>
          </p:cNvPr>
          <p:cNvSpPr txBox="1"/>
          <p:nvPr/>
        </p:nvSpPr>
        <p:spPr>
          <a:xfrm>
            <a:off x="801250" y="3069870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B10D82B-06ED-8A05-C855-6EDBA2C310E7}"/>
              </a:ext>
            </a:extLst>
          </p:cNvPr>
          <p:cNvSpPr txBox="1"/>
          <p:nvPr/>
        </p:nvSpPr>
        <p:spPr>
          <a:xfrm>
            <a:off x="1085302" y="3069872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0</a:t>
            </a:r>
            <a:endParaRPr lang="en-US" sz="14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5B4BEB2-61E7-1425-0B86-50FB8428314B}"/>
              </a:ext>
            </a:extLst>
          </p:cNvPr>
          <p:cNvSpPr txBox="1"/>
          <p:nvPr/>
        </p:nvSpPr>
        <p:spPr>
          <a:xfrm>
            <a:off x="448763" y="3069870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A9383E0-EB74-82FE-F6D5-53B35BAEDCF1}"/>
              </a:ext>
            </a:extLst>
          </p:cNvPr>
          <p:cNvSpPr txBox="1"/>
          <p:nvPr/>
        </p:nvSpPr>
        <p:spPr>
          <a:xfrm>
            <a:off x="1733789" y="3069868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3EFF161-7E77-B8AA-0BCF-A637C9177B2C}"/>
              </a:ext>
            </a:extLst>
          </p:cNvPr>
          <p:cNvSpPr txBox="1"/>
          <p:nvPr/>
        </p:nvSpPr>
        <p:spPr>
          <a:xfrm>
            <a:off x="1407855" y="3069869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4E45F27-D819-F47E-CDC6-8D60F8B4876D}"/>
              </a:ext>
            </a:extLst>
          </p:cNvPr>
          <p:cNvSpPr txBox="1"/>
          <p:nvPr/>
        </p:nvSpPr>
        <p:spPr>
          <a:xfrm>
            <a:off x="2056342" y="306986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825569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5672C-4CF8-1217-7976-51B8727DB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5790F2-1006-5299-67D8-A157E6C60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230D196B-1391-5F8A-BDDC-8161C75C205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66700" y="1333500"/>
              <a:ext cx="11475720" cy="301762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Na výstupu okolo </a:t>
                          </a:r>
                          <a14:m>
                            <m:oMath xmlns:m="http://schemas.openxmlformats.org/officeDocument/2006/math"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=1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mW</m:t>
                              </m:r>
                            </m:oMath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       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230D196B-1391-5F8A-BDDC-8161C75C205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66700" y="1333500"/>
              <a:ext cx="11475720" cy="301762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2419" t="-111111" r="-91129" b="-2314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       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E73B06C6-E127-074B-2FDB-2D948022DA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056" y="40893"/>
            <a:ext cx="1175302" cy="11753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0BE4724-6403-60A4-8896-8027A4B2F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98DD24A-CDF4-BBAD-9227-8571B76659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A6ABAFD-3741-409B-B830-5F71144FCCD0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C95A47-BCC6-6DF7-F9D7-0C18ED6BFC03}"/>
              </a:ext>
            </a:extLst>
          </p:cNvPr>
          <p:cNvSpPr txBox="1"/>
          <p:nvPr/>
        </p:nvSpPr>
        <p:spPr>
          <a:xfrm>
            <a:off x="3569369" y="1216195"/>
            <a:ext cx="6785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650 nm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D76CC8D-272A-EB23-419E-62CFA58C7E57}"/>
                  </a:ext>
                </a:extLst>
              </p:cNvPr>
              <p:cNvSpPr txBox="1"/>
              <p:nvPr/>
            </p:nvSpPr>
            <p:spPr>
              <a:xfrm>
                <a:off x="2958382" y="3194871"/>
                <a:ext cx="8966918" cy="7682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cs-CZ" b="0" noProof="1">
                    <a:solidFill>
                      <a:srgbClr val="5A5A5A"/>
                    </a:solidFill>
                  </a:rPr>
                  <a:t>Energie jednoho fotonu: 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b="0" i="1" noProof="1" smtClean="0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noProof="1" smtClean="0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cs-CZ" b="0" i="1" noProof="1" smtClean="0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cs-CZ" b="0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b="0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</a:rPr>
                      <m:t>h𝑓</m:t>
                    </m:r>
                    <m:r>
                      <a:rPr lang="cs-CZ" b="0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b="0" i="1" noProof="1" smtClean="0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noProof="1" smtClean="0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cs-CZ" b="0" i="1" noProof="1" smtClean="0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cs-CZ" b="0" i="1" noProof="1" smtClean="0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lang="en-US" b="0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≈1.28 × </m:t>
                    </m:r>
                    <m:sSup>
                      <m:sSupPr>
                        <m:ctrlPr>
                          <a:rPr lang="en-US" b="0" i="1" noProof="1" smtClean="0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noProof="1" smtClean="0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noProof="1" smtClean="0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−19</m:t>
                        </m:r>
                      </m:sup>
                    </m:sSup>
                    <m:r>
                      <a:rPr lang="en-US" b="0" i="0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</a:rPr>
                      <m:t>J</m:t>
                    </m:r>
                    <m:r>
                      <a:rPr lang="cs-CZ" b="0" i="0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br>
                  <a:rPr lang="cs-CZ" b="0" noProof="1">
                    <a:solidFill>
                      <a:srgbClr val="5A5A5A"/>
                    </a:solidFill>
                  </a:rPr>
                </a:br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D76CC8D-272A-EB23-419E-62CFA58C7E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8382" y="3194871"/>
                <a:ext cx="8966918" cy="768287"/>
              </a:xfrm>
              <a:prstGeom prst="rect">
                <a:avLst/>
              </a:prstGeom>
              <a:blipFill>
                <a:blip r:embed="rId7"/>
                <a:stretch>
                  <a:fillRect l="-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>
            <a:extLst>
              <a:ext uri="{FF2B5EF4-FFF2-40B4-BE49-F238E27FC236}">
                <a16:creationId xmlns:a16="http://schemas.microsoft.com/office/drawing/2014/main" id="{6F7D0FB4-C33D-80CE-A3A8-F09BCE8038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28" y="3007515"/>
            <a:ext cx="2286000" cy="11430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37E2258-8B41-090E-314F-22FC9BEB39FF}"/>
              </a:ext>
            </a:extLst>
          </p:cNvPr>
          <p:cNvSpPr txBox="1"/>
          <p:nvPr/>
        </p:nvSpPr>
        <p:spPr>
          <a:xfrm>
            <a:off x="801250" y="3069870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96C3D2-69ED-2B45-FBD0-ACF94F789E70}"/>
              </a:ext>
            </a:extLst>
          </p:cNvPr>
          <p:cNvSpPr txBox="1"/>
          <p:nvPr/>
        </p:nvSpPr>
        <p:spPr>
          <a:xfrm>
            <a:off x="1085302" y="3069872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0</a:t>
            </a:r>
            <a:endParaRPr lang="en-US" sz="14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8698053-DB03-1B86-95CD-292914B3E167}"/>
              </a:ext>
            </a:extLst>
          </p:cNvPr>
          <p:cNvSpPr txBox="1"/>
          <p:nvPr/>
        </p:nvSpPr>
        <p:spPr>
          <a:xfrm>
            <a:off x="448763" y="3069870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2EAF1BD-CC03-B36F-7D16-D6B66CBBA6A4}"/>
              </a:ext>
            </a:extLst>
          </p:cNvPr>
          <p:cNvSpPr txBox="1"/>
          <p:nvPr/>
        </p:nvSpPr>
        <p:spPr>
          <a:xfrm>
            <a:off x="1733789" y="3069868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5ED72F8-204F-567D-04BF-8D065CF4A49E}"/>
              </a:ext>
            </a:extLst>
          </p:cNvPr>
          <p:cNvSpPr txBox="1"/>
          <p:nvPr/>
        </p:nvSpPr>
        <p:spPr>
          <a:xfrm>
            <a:off x="1407855" y="3069869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3164C0-0004-21BD-B9DC-3027A8C44606}"/>
              </a:ext>
            </a:extLst>
          </p:cNvPr>
          <p:cNvSpPr txBox="1"/>
          <p:nvPr/>
        </p:nvSpPr>
        <p:spPr>
          <a:xfrm>
            <a:off x="2056342" y="306986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672446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4B206-E0B6-A5AF-943C-CE2098661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A7F760-29A5-8661-627C-A206D3AA8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BDD8344D-5B20-4BA0-3D97-27ECC11BA98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66700" y="1333500"/>
              <a:ext cx="11475720" cy="301762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Na výstupu okolo </a:t>
                          </a:r>
                          <a14:m>
                            <m:oMath xmlns:m="http://schemas.openxmlformats.org/officeDocument/2006/math"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=1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mW</m:t>
                              </m:r>
                            </m:oMath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       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BDD8344D-5B20-4BA0-3D97-27ECC11BA98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66700" y="1333500"/>
              <a:ext cx="11475720" cy="301762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2419" t="-111111" r="-91129" b="-2314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       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DA131FF8-2B82-448C-EB9D-136F032ED6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056" y="40893"/>
            <a:ext cx="1175302" cy="11753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1A99F2-2588-B746-442D-6A377A0BF4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EC5516D-8CF7-8694-53E9-E8F222FA5D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E55F015-17CE-4AAC-ED0F-EB44BF048485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C96911-3E9B-29E5-B1FF-B43FC24A498C}"/>
              </a:ext>
            </a:extLst>
          </p:cNvPr>
          <p:cNvSpPr txBox="1"/>
          <p:nvPr/>
        </p:nvSpPr>
        <p:spPr>
          <a:xfrm>
            <a:off x="3569369" y="1216195"/>
            <a:ext cx="6785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650 nm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F22820E-B8AE-07C4-277F-78E2E01B5C25}"/>
                  </a:ext>
                </a:extLst>
              </p:cNvPr>
              <p:cNvSpPr txBox="1"/>
              <p:nvPr/>
            </p:nvSpPr>
            <p:spPr>
              <a:xfrm>
                <a:off x="2958382" y="3194871"/>
                <a:ext cx="8966918" cy="7682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cs-CZ" b="0" noProof="1">
                    <a:solidFill>
                      <a:srgbClr val="5A5A5A"/>
                    </a:solidFill>
                  </a:rPr>
                  <a:t>Energie jednoho fotonu: 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b="0" i="1" noProof="1" smtClean="0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noProof="1" smtClean="0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cs-CZ" b="0" i="1" noProof="1" smtClean="0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cs-CZ" b="0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b="0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</a:rPr>
                      <m:t>h𝑓</m:t>
                    </m:r>
                    <m:r>
                      <a:rPr lang="cs-CZ" b="0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b="0" i="1" noProof="1" smtClean="0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noProof="1" smtClean="0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cs-CZ" b="0" i="1" noProof="1" smtClean="0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cs-CZ" b="0" i="1" noProof="1" smtClean="0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lang="en-US" b="0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≈1.28 × </m:t>
                    </m:r>
                    <m:sSup>
                      <m:sSupPr>
                        <m:ctrlPr>
                          <a:rPr lang="en-US" b="0" i="1" noProof="1" smtClean="0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noProof="1" smtClean="0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noProof="1" smtClean="0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−19</m:t>
                        </m:r>
                      </m:sup>
                    </m:sSup>
                    <m:r>
                      <a:rPr lang="en-US" b="0" i="0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</a:rPr>
                      <m:t>J</m:t>
                    </m:r>
                    <m:r>
                      <a:rPr lang="cs-CZ" b="0" i="0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br>
                  <a:rPr lang="cs-CZ" b="0" noProof="1">
                    <a:solidFill>
                      <a:srgbClr val="5A5A5A"/>
                    </a:solidFill>
                  </a:rPr>
                </a:br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F22820E-B8AE-07C4-277F-78E2E01B5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8382" y="3194871"/>
                <a:ext cx="8966918" cy="768287"/>
              </a:xfrm>
              <a:prstGeom prst="rect">
                <a:avLst/>
              </a:prstGeom>
              <a:blipFill>
                <a:blip r:embed="rId7"/>
                <a:stretch>
                  <a:fillRect l="-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0CBB50F-9D6D-A153-3052-87F232A9BDBD}"/>
                  </a:ext>
                </a:extLst>
              </p:cNvPr>
              <p:cNvSpPr txBox="1"/>
              <p:nvPr/>
            </p:nvSpPr>
            <p:spPr>
              <a:xfrm>
                <a:off x="2958382" y="4247878"/>
                <a:ext cx="8966918" cy="8321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cs-CZ" noProof="1">
                    <a:solidFill>
                      <a:srgbClr val="5A5A5A"/>
                    </a:solidFill>
                  </a:rPr>
                  <a:t>Fotonový tok v </a:t>
                </a:r>
                <a14:m>
                  <m:oMath xmlns:m="http://schemas.openxmlformats.org/officeDocument/2006/math">
                    <m:r>
                      <a:rPr lang="cs-CZ" i="1" noProof="1">
                        <a:solidFill>
                          <a:srgbClr val="5A5A5A"/>
                        </a:solidFill>
                        <a:latin typeface="Cambria Math" panose="02040503050406030204" pitchFamily="18" charset="0"/>
                      </a:rPr>
                      <m:t>1 </m:t>
                    </m:r>
                    <m:r>
                      <m:rPr>
                        <m:sty m:val="p"/>
                      </m:rPr>
                      <a:rPr lang="cs-CZ" noProof="1">
                        <a:solidFill>
                          <a:srgbClr val="5A5A5A"/>
                        </a:solidFill>
                        <a:latin typeface="Cambria Math" panose="02040503050406030204" pitchFamily="18" charset="0"/>
                      </a:rPr>
                      <m:t>mW</m:t>
                    </m:r>
                  </m:oMath>
                </a14:m>
                <a:r>
                  <a:rPr lang="cs-CZ" noProof="1">
                    <a:solidFill>
                      <a:srgbClr val="5A5A5A"/>
                    </a:solidFill>
                  </a:rPr>
                  <a:t> výkonu: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ϕ</m:t>
                    </m:r>
                    <m:r>
                      <a:rPr lang="cs-CZ" i="1" noProof="1">
                        <a:solidFill>
                          <a:srgbClr val="5A5A5A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i="1" noProof="1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i="1" noProof="1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m:rPr>
                            <m:sty m:val="p"/>
                          </m:rPr>
                          <a:rPr lang="cs-CZ" noProof="1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</a:rPr>
                          <m:t>mW</m:t>
                        </m:r>
                      </m:num>
                      <m:den>
                        <m:sSub>
                          <m:sSubPr>
                            <m:ctrlPr>
                              <a:rPr lang="cs-CZ" i="1" noProof="1">
                                <a:solidFill>
                                  <a:srgbClr val="5A5A5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 noProof="1">
                                <a:solidFill>
                                  <a:srgbClr val="5A5A5A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cs-CZ" i="1" noProof="1">
                                <a:solidFill>
                                  <a:srgbClr val="5A5A5A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den>
                    </m:f>
                    <m:r>
                      <a:rPr lang="en-US" i="1" noProof="1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cs-CZ" b="1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𝟕</m:t>
                    </m:r>
                    <m:r>
                      <a:rPr lang="en-US" b="1" i="1" noProof="1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cs-CZ" b="1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</m:t>
                    </m:r>
                    <m:r>
                      <a:rPr lang="en-US" b="1" i="1" noProof="1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× </m:t>
                    </m:r>
                    <m:sSup>
                      <m:sSupPr>
                        <m:ctrlPr>
                          <a:rPr lang="en-US" b="1" i="1" noProof="1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noProof="1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cs-CZ" b="1" i="1" noProof="1" smtClean="0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𝟏𝟓</m:t>
                        </m:r>
                      </m:sup>
                    </m:sSup>
                    <m:r>
                      <a:rPr lang="en-US" b="1" noProof="1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cs-CZ" b="1" i="0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𝐟𝐨𝐭𝐨𝐧</m:t>
                    </m:r>
                    <m:r>
                      <a:rPr lang="cs-CZ" b="1" i="0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cs-CZ" b="1" i="0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𝐬</m:t>
                    </m:r>
                  </m:oMath>
                </a14:m>
                <a:endParaRPr lang="en-US" b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0CBB50F-9D6D-A153-3052-87F232A9BD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8382" y="4247878"/>
                <a:ext cx="8966918" cy="832151"/>
              </a:xfrm>
              <a:prstGeom prst="rect">
                <a:avLst/>
              </a:prstGeom>
              <a:blipFill>
                <a:blip r:embed="rId8"/>
                <a:stretch>
                  <a:fillRect l="-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>
            <a:extLst>
              <a:ext uri="{FF2B5EF4-FFF2-40B4-BE49-F238E27FC236}">
                <a16:creationId xmlns:a16="http://schemas.microsoft.com/office/drawing/2014/main" id="{B0AB8610-7C0D-4058-9A04-2428A8CD67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28" y="3007515"/>
            <a:ext cx="2286000" cy="11430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370283B-0301-24EB-27A0-9A89F265A509}"/>
              </a:ext>
            </a:extLst>
          </p:cNvPr>
          <p:cNvSpPr txBox="1"/>
          <p:nvPr/>
        </p:nvSpPr>
        <p:spPr>
          <a:xfrm>
            <a:off x="801250" y="3069870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D1914B3-7C4A-B48C-6750-9D82FD001460}"/>
              </a:ext>
            </a:extLst>
          </p:cNvPr>
          <p:cNvSpPr txBox="1"/>
          <p:nvPr/>
        </p:nvSpPr>
        <p:spPr>
          <a:xfrm>
            <a:off x="1085302" y="3069872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0</a:t>
            </a:r>
            <a:endParaRPr lang="en-US" sz="14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09B61FB-3649-A9E4-152E-02D98339A5CF}"/>
              </a:ext>
            </a:extLst>
          </p:cNvPr>
          <p:cNvSpPr txBox="1"/>
          <p:nvPr/>
        </p:nvSpPr>
        <p:spPr>
          <a:xfrm>
            <a:off x="448763" y="3069870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A58AFA6-E898-6128-3D94-5DBD8FBD7626}"/>
              </a:ext>
            </a:extLst>
          </p:cNvPr>
          <p:cNvSpPr txBox="1"/>
          <p:nvPr/>
        </p:nvSpPr>
        <p:spPr>
          <a:xfrm>
            <a:off x="1733789" y="3069868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0C07BCE-6549-9542-5B27-38C1983E0A48}"/>
              </a:ext>
            </a:extLst>
          </p:cNvPr>
          <p:cNvSpPr txBox="1"/>
          <p:nvPr/>
        </p:nvSpPr>
        <p:spPr>
          <a:xfrm>
            <a:off x="1407855" y="3069869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BFF2D7A-A4B8-164C-14CA-91B6D1A7F094}"/>
              </a:ext>
            </a:extLst>
          </p:cNvPr>
          <p:cNvSpPr txBox="1"/>
          <p:nvPr/>
        </p:nvSpPr>
        <p:spPr>
          <a:xfrm>
            <a:off x="2056342" y="306986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359022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A6C7F-01AE-1DB4-A40F-7D77F9405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00ABF8-C7EE-4165-A673-4637C0583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6E6A0B75-CC15-E5E1-19BF-FE6AFB6B044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66700" y="1333500"/>
              <a:ext cx="11475720" cy="301762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Na výstupu okolo </a:t>
                          </a:r>
                          <a14:m>
                            <m:oMath xmlns:m="http://schemas.openxmlformats.org/officeDocument/2006/math"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=1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mW</m:t>
                              </m:r>
                            </m:oMath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       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6E6A0B75-CC15-E5E1-19BF-FE6AFB6B044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66700" y="1333500"/>
              <a:ext cx="11475720" cy="301762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2419" t="-111111" r="-91129" b="-2314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       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61FACC79-AC51-E553-EE66-B83309B6E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056" y="40893"/>
            <a:ext cx="1175302" cy="11753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4CB07F5-4CDC-7C37-F955-605C8ED52A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415DC1C-DAED-F707-BC56-7192165025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07FDAC3-E557-0BBD-84C1-8424926F6C47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379A97-E57C-6FFF-4CB9-24904A298294}"/>
              </a:ext>
            </a:extLst>
          </p:cNvPr>
          <p:cNvSpPr txBox="1"/>
          <p:nvPr/>
        </p:nvSpPr>
        <p:spPr>
          <a:xfrm>
            <a:off x="3569369" y="1216195"/>
            <a:ext cx="6785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650 nm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03B529B-359E-8EBF-8559-0E0C84FCA522}"/>
                  </a:ext>
                </a:extLst>
              </p:cNvPr>
              <p:cNvSpPr txBox="1"/>
              <p:nvPr/>
            </p:nvSpPr>
            <p:spPr>
              <a:xfrm>
                <a:off x="2958382" y="3194871"/>
                <a:ext cx="8966918" cy="7682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cs-CZ" b="0" noProof="1">
                    <a:solidFill>
                      <a:srgbClr val="5A5A5A"/>
                    </a:solidFill>
                  </a:rPr>
                  <a:t>Energie jednoho fotonu: 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b="0" i="1" noProof="1" smtClean="0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noProof="1" smtClean="0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cs-CZ" b="0" i="1" noProof="1" smtClean="0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cs-CZ" b="0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b="0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</a:rPr>
                      <m:t>h𝑓</m:t>
                    </m:r>
                    <m:r>
                      <a:rPr lang="cs-CZ" b="0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b="0" i="1" noProof="1" smtClean="0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noProof="1" smtClean="0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cs-CZ" b="0" i="1" noProof="1" smtClean="0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cs-CZ" b="0" i="1" noProof="1" smtClean="0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lang="en-US" b="0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≈1.28 × </m:t>
                    </m:r>
                    <m:sSup>
                      <m:sSupPr>
                        <m:ctrlPr>
                          <a:rPr lang="en-US" b="0" i="1" noProof="1" smtClean="0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noProof="1" smtClean="0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noProof="1" smtClean="0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−19</m:t>
                        </m:r>
                      </m:sup>
                    </m:sSup>
                    <m:r>
                      <a:rPr lang="en-US" b="0" i="0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</a:rPr>
                      <m:t>J</m:t>
                    </m:r>
                    <m:r>
                      <a:rPr lang="cs-CZ" b="0" i="0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br>
                  <a:rPr lang="cs-CZ" b="0" noProof="1">
                    <a:solidFill>
                      <a:srgbClr val="5A5A5A"/>
                    </a:solidFill>
                  </a:rPr>
                </a:br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03B529B-359E-8EBF-8559-0E0C84FCA5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8382" y="3194871"/>
                <a:ext cx="8966918" cy="768287"/>
              </a:xfrm>
              <a:prstGeom prst="rect">
                <a:avLst/>
              </a:prstGeom>
              <a:blipFill>
                <a:blip r:embed="rId7"/>
                <a:stretch>
                  <a:fillRect l="-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8E9FD46-3F28-01ED-FE66-6632D612F520}"/>
                  </a:ext>
                </a:extLst>
              </p:cNvPr>
              <p:cNvSpPr txBox="1"/>
              <p:nvPr/>
            </p:nvSpPr>
            <p:spPr>
              <a:xfrm>
                <a:off x="2958382" y="4247878"/>
                <a:ext cx="8966918" cy="8321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cs-CZ" noProof="1">
                    <a:solidFill>
                      <a:srgbClr val="5A5A5A"/>
                    </a:solidFill>
                  </a:rPr>
                  <a:t>Fotonový tok v </a:t>
                </a:r>
                <a14:m>
                  <m:oMath xmlns:m="http://schemas.openxmlformats.org/officeDocument/2006/math">
                    <m:r>
                      <a:rPr lang="cs-CZ" i="1" noProof="1">
                        <a:solidFill>
                          <a:srgbClr val="5A5A5A"/>
                        </a:solidFill>
                        <a:latin typeface="Cambria Math" panose="02040503050406030204" pitchFamily="18" charset="0"/>
                      </a:rPr>
                      <m:t>1 </m:t>
                    </m:r>
                    <m:r>
                      <m:rPr>
                        <m:sty m:val="p"/>
                      </m:rPr>
                      <a:rPr lang="cs-CZ" noProof="1">
                        <a:solidFill>
                          <a:srgbClr val="5A5A5A"/>
                        </a:solidFill>
                        <a:latin typeface="Cambria Math" panose="02040503050406030204" pitchFamily="18" charset="0"/>
                      </a:rPr>
                      <m:t>mW</m:t>
                    </m:r>
                  </m:oMath>
                </a14:m>
                <a:r>
                  <a:rPr lang="cs-CZ" noProof="1">
                    <a:solidFill>
                      <a:srgbClr val="5A5A5A"/>
                    </a:solidFill>
                  </a:rPr>
                  <a:t> výkonu: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ϕ</m:t>
                    </m:r>
                    <m:r>
                      <a:rPr lang="cs-CZ" i="1" noProof="1">
                        <a:solidFill>
                          <a:srgbClr val="5A5A5A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i="1" noProof="1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i="1" noProof="1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m:rPr>
                            <m:sty m:val="p"/>
                          </m:rPr>
                          <a:rPr lang="cs-CZ" noProof="1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</a:rPr>
                          <m:t>mW</m:t>
                        </m:r>
                      </m:num>
                      <m:den>
                        <m:sSub>
                          <m:sSubPr>
                            <m:ctrlPr>
                              <a:rPr lang="cs-CZ" i="1" noProof="1">
                                <a:solidFill>
                                  <a:srgbClr val="5A5A5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 noProof="1">
                                <a:solidFill>
                                  <a:srgbClr val="5A5A5A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cs-CZ" i="1" noProof="1">
                                <a:solidFill>
                                  <a:srgbClr val="5A5A5A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den>
                    </m:f>
                    <m:r>
                      <a:rPr lang="en-US" i="1" noProof="1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cs-CZ" b="1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𝟕</m:t>
                    </m:r>
                    <m:r>
                      <a:rPr lang="en-US" b="1" i="1" noProof="1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cs-CZ" b="1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</m:t>
                    </m:r>
                    <m:r>
                      <a:rPr lang="en-US" b="1" i="1" noProof="1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× </m:t>
                    </m:r>
                    <m:sSup>
                      <m:sSupPr>
                        <m:ctrlPr>
                          <a:rPr lang="en-US" b="1" i="1" noProof="1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noProof="1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cs-CZ" b="1" i="1" noProof="1" smtClean="0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𝟏𝟓</m:t>
                        </m:r>
                      </m:sup>
                    </m:sSup>
                    <m:r>
                      <a:rPr lang="en-US" b="1" noProof="1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cs-CZ" b="1" i="0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𝐟𝐨𝐭𝐨𝐧</m:t>
                    </m:r>
                    <m:r>
                      <a:rPr lang="cs-CZ" b="1" i="0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cs-CZ" b="1" i="0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𝐬</m:t>
                    </m:r>
                  </m:oMath>
                </a14:m>
                <a:endParaRPr lang="en-US" b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8E9FD46-3F28-01ED-FE66-6632D612F5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8382" y="4247878"/>
                <a:ext cx="8966918" cy="832151"/>
              </a:xfrm>
              <a:prstGeom prst="rect">
                <a:avLst/>
              </a:prstGeom>
              <a:blipFill>
                <a:blip r:embed="rId8"/>
                <a:stretch>
                  <a:fillRect l="-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6D6705F-BE6C-7483-260B-C07B06726C39}"/>
                  </a:ext>
                </a:extLst>
              </p:cNvPr>
              <p:cNvSpPr txBox="1"/>
              <p:nvPr/>
            </p:nvSpPr>
            <p:spPr>
              <a:xfrm>
                <a:off x="2958382" y="5243351"/>
                <a:ext cx="8966918" cy="13237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cs-CZ" b="0" noProof="1">
                    <a:solidFill>
                      <a:srgbClr val="5A5A5A"/>
                    </a:solidFill>
                    <a:ea typeface="Cambria Math" panose="02040503050406030204" pitchFamily="18" charset="0"/>
                  </a:rPr>
                  <a:t>Frekvence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 b="0" i="0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</m:t>
                    </m:r>
                    <m:r>
                      <a:rPr lang="en-US" i="1" noProof="1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cs-CZ" b="0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</m:t>
                    </m:r>
                    <m:r>
                      <a:rPr lang="cs-CZ" b="0" i="0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cs-CZ" b="0" i="0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</a:rPr>
                      <m:t>GHz</m:t>
                    </m:r>
                  </m:oMath>
                </a14:m>
                <a:r>
                  <a:rPr lang="cs-CZ" noProof="1">
                    <a:solidFill>
                      <a:srgbClr val="5A5A5A"/>
                    </a:solidFill>
                  </a:rPr>
                  <a:t>, proto na jeden symbol připadá:</a:t>
                </a:r>
                <a:br>
                  <a:rPr lang="cs-CZ" noProof="1">
                    <a:solidFill>
                      <a:srgbClr val="5A5A5A"/>
                    </a:solidFill>
                  </a:rPr>
                </a:br>
                <a:br>
                  <a:rPr lang="cs-CZ" noProof="1">
                    <a:solidFill>
                      <a:srgbClr val="5A5A5A"/>
                    </a:solidFill>
                  </a:rPr>
                </a:br>
                <a:r>
                  <a:rPr lang="cs-CZ" noProof="1">
                    <a:solidFill>
                      <a:srgbClr val="5A5A5A"/>
                    </a:solidFill>
                  </a:rPr>
                  <a:t>					</a:t>
                </a:r>
                <a14:m>
                  <m:oMath xmlns:m="http://schemas.openxmlformats.org/officeDocument/2006/math">
                    <m:r>
                      <a:rPr lang="cs-CZ" b="0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cs-CZ" i="1" noProof="1">
                        <a:solidFill>
                          <a:srgbClr val="5A5A5A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i="1" noProof="1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1" noProof="1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ϕ</m:t>
                        </m:r>
                      </m:num>
                      <m:den>
                        <m:r>
                          <a:rPr lang="cs-CZ" b="0" i="1" noProof="1" smtClean="0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  <m:r>
                      <a:rPr lang="en-US" i="1" noProof="1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cs-CZ" b="0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</m:t>
                    </m:r>
                    <m:r>
                      <a:rPr lang="en-US" i="1" noProof="1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cs-CZ" b="0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</m:t>
                    </m:r>
                    <m:r>
                      <a:rPr lang="en-US" i="1" noProof="1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× </m:t>
                    </m:r>
                    <m:sSup>
                      <m:sSupPr>
                        <m:ctrlPr>
                          <a:rPr lang="en-US" i="1" noProof="1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noProof="1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cs-CZ" b="0" i="1" noProof="1" smtClean="0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noProof="1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cs-CZ" b="0" i="0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foton</m:t>
                    </m:r>
                    <m:r>
                      <a:rPr lang="cs-CZ" b="0" i="0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ů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6D6705F-BE6C-7483-260B-C07B06726C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8382" y="5243351"/>
                <a:ext cx="8966918" cy="1323760"/>
              </a:xfrm>
              <a:prstGeom prst="rect">
                <a:avLst/>
              </a:prstGeom>
              <a:blipFill>
                <a:blip r:embed="rId9"/>
                <a:stretch>
                  <a:fillRect l="-424" t="-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>
            <a:extLst>
              <a:ext uri="{FF2B5EF4-FFF2-40B4-BE49-F238E27FC236}">
                <a16:creationId xmlns:a16="http://schemas.microsoft.com/office/drawing/2014/main" id="{53F2D983-7EEA-B514-0AED-E7CB7203F3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28" y="3007515"/>
            <a:ext cx="2286000" cy="11430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4A77FA4-5DE1-A600-D424-DFC05BD5E152}"/>
              </a:ext>
            </a:extLst>
          </p:cNvPr>
          <p:cNvSpPr txBox="1"/>
          <p:nvPr/>
        </p:nvSpPr>
        <p:spPr>
          <a:xfrm>
            <a:off x="801250" y="3069870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43F36F3-0F60-13A6-2810-8C8F42AFBC2A}"/>
              </a:ext>
            </a:extLst>
          </p:cNvPr>
          <p:cNvSpPr txBox="1"/>
          <p:nvPr/>
        </p:nvSpPr>
        <p:spPr>
          <a:xfrm>
            <a:off x="1085302" y="3069872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0</a:t>
            </a:r>
            <a:endParaRPr lang="en-US" sz="14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DC44375-101F-CE01-260F-72E8B255ACBF}"/>
              </a:ext>
            </a:extLst>
          </p:cNvPr>
          <p:cNvSpPr txBox="1"/>
          <p:nvPr/>
        </p:nvSpPr>
        <p:spPr>
          <a:xfrm>
            <a:off x="448763" y="3069870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C444660-D48B-63D2-9DC9-3FD95F6B1301}"/>
              </a:ext>
            </a:extLst>
          </p:cNvPr>
          <p:cNvSpPr txBox="1"/>
          <p:nvPr/>
        </p:nvSpPr>
        <p:spPr>
          <a:xfrm>
            <a:off x="1733789" y="3069868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E5A0AB1-A2EE-EC44-37FB-1B413039DCA4}"/>
              </a:ext>
            </a:extLst>
          </p:cNvPr>
          <p:cNvSpPr txBox="1"/>
          <p:nvPr/>
        </p:nvSpPr>
        <p:spPr>
          <a:xfrm>
            <a:off x="1407855" y="3069869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488AC30-52F1-309D-61F0-92DD94BC4A0F}"/>
              </a:ext>
            </a:extLst>
          </p:cNvPr>
          <p:cNvSpPr txBox="1"/>
          <p:nvPr/>
        </p:nvSpPr>
        <p:spPr>
          <a:xfrm>
            <a:off x="2056342" y="306986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02C4E6E-C4D7-AFE5-E691-F2FA11E6A43A}"/>
                  </a:ext>
                </a:extLst>
              </p:cNvPr>
              <p:cNvSpPr txBox="1"/>
              <p:nvPr/>
            </p:nvSpPr>
            <p:spPr>
              <a:xfrm>
                <a:off x="-389244" y="4150232"/>
                <a:ext cx="1960066" cy="401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000" b="0" i="1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1000" i="1" noProof="1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cs-CZ" sz="1000" b="0" i="1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1000" i="1" noProof="1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 </m:t>
                      </m:r>
                      <m:sSup>
                        <m:sSupPr>
                          <m:ctrlPr>
                            <a:rPr lang="en-US" sz="1000" i="1" noProof="1">
                              <a:solidFill>
                                <a:srgbClr val="5A5A5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000" i="1" noProof="1">
                              <a:solidFill>
                                <a:srgbClr val="5A5A5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cs-CZ" sz="1000" b="0" i="1" noProof="1" smtClean="0">
                              <a:solidFill>
                                <a:srgbClr val="5A5A5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noProof="1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cs-CZ" sz="1000" b="0" i="0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foton</m:t>
                      </m:r>
                      <m:r>
                        <a:rPr lang="cs-CZ" sz="1000" b="0" i="0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ů</m:t>
                      </m:r>
                    </m:oMath>
                  </m:oMathPara>
                </a14:m>
                <a:endParaRPr lang="en-US" sz="1000" dirty="0"/>
              </a:p>
              <a:p>
                <a:endParaRPr lang="en-US" sz="10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02C4E6E-C4D7-AFE5-E691-F2FA11E6A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89244" y="4150232"/>
                <a:ext cx="1960066" cy="401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92096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0B334-1D6B-C70D-F10A-0B178337E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227434-A2C9-8CEC-42C9-E62639EE5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DE4B8A23-D1C9-E302-C49F-13D5629E9B9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54910007"/>
                  </p:ext>
                </p:extLst>
              </p:nvPr>
            </p:nvGraphicFramePr>
            <p:xfrm>
              <a:off x="266700" y="1333500"/>
              <a:ext cx="11475720" cy="301762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mW</m:t>
                              </m:r>
                            </m:oMath>
                          </a14:m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</m:t>
                              </m:r>
                              <m:r>
                                <a:rPr lang="en-US" i="1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  <m:r>
                                <a:rPr lang="en-US" i="1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× </m:t>
                              </m:r>
                              <m:sSup>
                                <m:sSupPr>
                                  <m:ctrlP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cs-CZ" b="0" i="1" noProof="1" smtClean="0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15</m:t>
                                  </m:r>
                                </m:sup>
                              </m:sSup>
                              <m:r>
                                <a:rPr lang="en-US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foton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       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DE4B8A23-D1C9-E302-C49F-13D5629E9B9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54910007"/>
                  </p:ext>
                </p:extLst>
              </p:nvPr>
            </p:nvGraphicFramePr>
            <p:xfrm>
              <a:off x="266700" y="1333500"/>
              <a:ext cx="11475720" cy="301762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2419" t="-111111" r="-91129" b="-2314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       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91DC2A4A-E663-5267-91E6-064204791C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056" y="40893"/>
            <a:ext cx="1175302" cy="11753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E6CF200-4765-4E10-5CFC-24657B42E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A3452D2-D6B3-AFED-2C29-FF4F90FDA8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3AB287B-DA21-C8A8-07C7-AAEF0748AE45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377AC9-27C7-3671-D3F6-022FC8E824CD}"/>
              </a:ext>
            </a:extLst>
          </p:cNvPr>
          <p:cNvSpPr txBox="1"/>
          <p:nvPr/>
        </p:nvSpPr>
        <p:spPr>
          <a:xfrm>
            <a:off x="3569369" y="1216195"/>
            <a:ext cx="6785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650 nm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3DB423E-B91E-A3B7-546A-908B403AF438}"/>
                  </a:ext>
                </a:extLst>
              </p:cNvPr>
              <p:cNvSpPr txBox="1"/>
              <p:nvPr/>
            </p:nvSpPr>
            <p:spPr>
              <a:xfrm>
                <a:off x="2958382" y="3194871"/>
                <a:ext cx="8966918" cy="7682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cs-CZ" b="0" noProof="1">
                    <a:solidFill>
                      <a:srgbClr val="5A5A5A"/>
                    </a:solidFill>
                  </a:rPr>
                  <a:t>Energie jednoho fotonu: 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b="0" i="1" noProof="1" smtClean="0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noProof="1" smtClean="0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cs-CZ" b="0" i="1" noProof="1" smtClean="0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cs-CZ" b="0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b="0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</a:rPr>
                      <m:t>h𝑓</m:t>
                    </m:r>
                    <m:r>
                      <a:rPr lang="cs-CZ" b="0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b="0" i="1" noProof="1" smtClean="0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noProof="1" smtClean="0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cs-CZ" b="0" i="1" noProof="1" smtClean="0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cs-CZ" b="0" i="1" noProof="1" smtClean="0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lang="en-US" b="0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≈1.28 × </m:t>
                    </m:r>
                    <m:sSup>
                      <m:sSupPr>
                        <m:ctrlPr>
                          <a:rPr lang="en-US" b="0" i="1" noProof="1" smtClean="0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noProof="1" smtClean="0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noProof="1" smtClean="0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−19</m:t>
                        </m:r>
                      </m:sup>
                    </m:sSup>
                    <m:r>
                      <a:rPr lang="en-US" b="0" i="0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</a:rPr>
                      <m:t>J</m:t>
                    </m:r>
                    <m:r>
                      <a:rPr lang="cs-CZ" b="0" i="0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br>
                  <a:rPr lang="cs-CZ" b="0" noProof="1">
                    <a:solidFill>
                      <a:srgbClr val="5A5A5A"/>
                    </a:solidFill>
                  </a:rPr>
                </a:br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3DB423E-B91E-A3B7-546A-908B403AF4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8382" y="3194871"/>
                <a:ext cx="8966918" cy="768287"/>
              </a:xfrm>
              <a:prstGeom prst="rect">
                <a:avLst/>
              </a:prstGeom>
              <a:blipFill>
                <a:blip r:embed="rId7"/>
                <a:stretch>
                  <a:fillRect l="-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C99C1FF-AAB7-7FF4-AAEE-5DB3565F459F}"/>
                  </a:ext>
                </a:extLst>
              </p:cNvPr>
              <p:cNvSpPr txBox="1"/>
              <p:nvPr/>
            </p:nvSpPr>
            <p:spPr>
              <a:xfrm>
                <a:off x="2958382" y="4247878"/>
                <a:ext cx="8966918" cy="8321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cs-CZ" noProof="1">
                    <a:solidFill>
                      <a:srgbClr val="5A5A5A"/>
                    </a:solidFill>
                  </a:rPr>
                  <a:t>Fotonový tok v </a:t>
                </a:r>
                <a14:m>
                  <m:oMath xmlns:m="http://schemas.openxmlformats.org/officeDocument/2006/math">
                    <m:r>
                      <a:rPr lang="cs-CZ" i="1" noProof="1">
                        <a:solidFill>
                          <a:srgbClr val="5A5A5A"/>
                        </a:solidFill>
                        <a:latin typeface="Cambria Math" panose="02040503050406030204" pitchFamily="18" charset="0"/>
                      </a:rPr>
                      <m:t>1 </m:t>
                    </m:r>
                    <m:r>
                      <m:rPr>
                        <m:sty m:val="p"/>
                      </m:rPr>
                      <a:rPr lang="cs-CZ" noProof="1">
                        <a:solidFill>
                          <a:srgbClr val="5A5A5A"/>
                        </a:solidFill>
                        <a:latin typeface="Cambria Math" panose="02040503050406030204" pitchFamily="18" charset="0"/>
                      </a:rPr>
                      <m:t>mW</m:t>
                    </m:r>
                  </m:oMath>
                </a14:m>
                <a:r>
                  <a:rPr lang="cs-CZ" noProof="1">
                    <a:solidFill>
                      <a:srgbClr val="5A5A5A"/>
                    </a:solidFill>
                  </a:rPr>
                  <a:t> výkonu: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ϕ</m:t>
                    </m:r>
                    <m:r>
                      <a:rPr lang="cs-CZ" i="1" noProof="1">
                        <a:solidFill>
                          <a:srgbClr val="5A5A5A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i="1" noProof="1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i="1" noProof="1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m:rPr>
                            <m:sty m:val="p"/>
                          </m:rPr>
                          <a:rPr lang="cs-CZ" noProof="1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</a:rPr>
                          <m:t>mW</m:t>
                        </m:r>
                      </m:num>
                      <m:den>
                        <m:sSub>
                          <m:sSubPr>
                            <m:ctrlPr>
                              <a:rPr lang="cs-CZ" i="1" noProof="1">
                                <a:solidFill>
                                  <a:srgbClr val="5A5A5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 noProof="1">
                                <a:solidFill>
                                  <a:srgbClr val="5A5A5A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cs-CZ" i="1" noProof="1">
                                <a:solidFill>
                                  <a:srgbClr val="5A5A5A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den>
                    </m:f>
                    <m:r>
                      <a:rPr lang="en-US" i="1" noProof="1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cs-CZ" b="1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𝟕</m:t>
                    </m:r>
                    <m:r>
                      <a:rPr lang="en-US" b="1" i="1" noProof="1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cs-CZ" b="1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</m:t>
                    </m:r>
                    <m:r>
                      <a:rPr lang="en-US" b="1" i="1" noProof="1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× </m:t>
                    </m:r>
                    <m:sSup>
                      <m:sSupPr>
                        <m:ctrlPr>
                          <a:rPr lang="en-US" b="1" i="1" noProof="1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noProof="1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cs-CZ" b="1" i="1" noProof="1" smtClean="0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𝟏𝟓</m:t>
                        </m:r>
                      </m:sup>
                    </m:sSup>
                    <m:r>
                      <a:rPr lang="en-US" b="1" noProof="1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cs-CZ" b="1" i="0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𝐟𝐨𝐭𝐨𝐧</m:t>
                    </m:r>
                    <m:r>
                      <a:rPr lang="cs-CZ" b="1" i="0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cs-CZ" b="1" i="0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𝐬</m:t>
                    </m:r>
                  </m:oMath>
                </a14:m>
                <a:endParaRPr lang="en-US" b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C99C1FF-AAB7-7FF4-AAEE-5DB3565F45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8382" y="4247878"/>
                <a:ext cx="8966918" cy="832151"/>
              </a:xfrm>
              <a:prstGeom prst="rect">
                <a:avLst/>
              </a:prstGeom>
              <a:blipFill>
                <a:blip r:embed="rId8"/>
                <a:stretch>
                  <a:fillRect l="-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CAB8CA0-50B8-7B01-372E-6D609ACACDC3}"/>
                  </a:ext>
                </a:extLst>
              </p:cNvPr>
              <p:cNvSpPr txBox="1"/>
              <p:nvPr/>
            </p:nvSpPr>
            <p:spPr>
              <a:xfrm>
                <a:off x="2958382" y="5243351"/>
                <a:ext cx="8966918" cy="13237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cs-CZ" b="0" noProof="1">
                    <a:solidFill>
                      <a:srgbClr val="5A5A5A"/>
                    </a:solidFill>
                    <a:ea typeface="Cambria Math" panose="02040503050406030204" pitchFamily="18" charset="0"/>
                  </a:rPr>
                  <a:t>Frekvence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 b="0" i="0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</m:t>
                    </m:r>
                    <m:r>
                      <a:rPr lang="en-US" i="1" noProof="1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cs-CZ" b="0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</m:t>
                    </m:r>
                    <m:r>
                      <a:rPr lang="cs-CZ" b="0" i="0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cs-CZ" b="0" i="0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</a:rPr>
                      <m:t>GHz</m:t>
                    </m:r>
                  </m:oMath>
                </a14:m>
                <a:r>
                  <a:rPr lang="cs-CZ" noProof="1">
                    <a:solidFill>
                      <a:srgbClr val="5A5A5A"/>
                    </a:solidFill>
                  </a:rPr>
                  <a:t>, proto na jeden symbol připadá:</a:t>
                </a:r>
                <a:br>
                  <a:rPr lang="cs-CZ" noProof="1">
                    <a:solidFill>
                      <a:srgbClr val="5A5A5A"/>
                    </a:solidFill>
                  </a:rPr>
                </a:br>
                <a:br>
                  <a:rPr lang="cs-CZ" noProof="1">
                    <a:solidFill>
                      <a:srgbClr val="5A5A5A"/>
                    </a:solidFill>
                  </a:rPr>
                </a:br>
                <a:r>
                  <a:rPr lang="cs-CZ" noProof="1">
                    <a:solidFill>
                      <a:srgbClr val="5A5A5A"/>
                    </a:solidFill>
                  </a:rPr>
                  <a:t>					</a:t>
                </a:r>
                <a14:m>
                  <m:oMath xmlns:m="http://schemas.openxmlformats.org/officeDocument/2006/math">
                    <m:r>
                      <a:rPr lang="cs-CZ" b="0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cs-CZ" i="1" noProof="1">
                        <a:solidFill>
                          <a:srgbClr val="5A5A5A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i="1" noProof="1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1" noProof="1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ϕ</m:t>
                        </m:r>
                      </m:num>
                      <m:den>
                        <m:r>
                          <a:rPr lang="cs-CZ" b="0" i="1" noProof="1" smtClean="0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  <m:r>
                      <a:rPr lang="en-US" i="1" noProof="1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cs-CZ" b="0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</m:t>
                    </m:r>
                    <m:r>
                      <a:rPr lang="en-US" i="1" noProof="1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cs-CZ" b="0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</m:t>
                    </m:r>
                    <m:r>
                      <a:rPr lang="en-US" i="1" noProof="1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× </m:t>
                    </m:r>
                    <m:sSup>
                      <m:sSupPr>
                        <m:ctrlPr>
                          <a:rPr lang="en-US" i="1" noProof="1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noProof="1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cs-CZ" b="0" i="1" noProof="1" smtClean="0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noProof="1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cs-CZ" b="0" i="0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foton</m:t>
                    </m:r>
                    <m:r>
                      <a:rPr lang="cs-CZ" b="0" i="0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ů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CAB8CA0-50B8-7B01-372E-6D609ACACD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8382" y="5243351"/>
                <a:ext cx="8966918" cy="1323760"/>
              </a:xfrm>
              <a:prstGeom prst="rect">
                <a:avLst/>
              </a:prstGeom>
              <a:blipFill>
                <a:blip r:embed="rId9"/>
                <a:stretch>
                  <a:fillRect l="-424" t="-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>
            <a:extLst>
              <a:ext uri="{FF2B5EF4-FFF2-40B4-BE49-F238E27FC236}">
                <a16:creationId xmlns:a16="http://schemas.microsoft.com/office/drawing/2014/main" id="{151F3E3C-D215-21C8-4B50-95C0703F19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28" y="3007515"/>
            <a:ext cx="2286000" cy="11430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E3003B9-32A2-F28A-B52A-1DA2F875C441}"/>
              </a:ext>
            </a:extLst>
          </p:cNvPr>
          <p:cNvSpPr txBox="1"/>
          <p:nvPr/>
        </p:nvSpPr>
        <p:spPr>
          <a:xfrm>
            <a:off x="801250" y="3069870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2E60215-AFE3-EC70-3AD5-0F18922EBA2D}"/>
              </a:ext>
            </a:extLst>
          </p:cNvPr>
          <p:cNvSpPr txBox="1"/>
          <p:nvPr/>
        </p:nvSpPr>
        <p:spPr>
          <a:xfrm>
            <a:off x="1085302" y="3069872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0</a:t>
            </a:r>
            <a:endParaRPr lang="en-US" sz="14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B1A7B95-5977-05FE-5712-6EB7FF615A03}"/>
              </a:ext>
            </a:extLst>
          </p:cNvPr>
          <p:cNvSpPr txBox="1"/>
          <p:nvPr/>
        </p:nvSpPr>
        <p:spPr>
          <a:xfrm>
            <a:off x="448763" y="3069870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C2E7E83-8FEB-1359-9CBA-9CA1A70EC287}"/>
              </a:ext>
            </a:extLst>
          </p:cNvPr>
          <p:cNvSpPr txBox="1"/>
          <p:nvPr/>
        </p:nvSpPr>
        <p:spPr>
          <a:xfrm>
            <a:off x="1733789" y="3069868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5EFDACE-D816-4D50-9C07-3D782640EE6C}"/>
              </a:ext>
            </a:extLst>
          </p:cNvPr>
          <p:cNvSpPr txBox="1"/>
          <p:nvPr/>
        </p:nvSpPr>
        <p:spPr>
          <a:xfrm>
            <a:off x="1407855" y="3069869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1414811-A714-DC14-4EB5-598CB2138DE3}"/>
              </a:ext>
            </a:extLst>
          </p:cNvPr>
          <p:cNvSpPr txBox="1"/>
          <p:nvPr/>
        </p:nvSpPr>
        <p:spPr>
          <a:xfrm>
            <a:off x="2056342" y="306986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DABC011-7FC7-71A0-5DF4-E95D8673D060}"/>
                  </a:ext>
                </a:extLst>
              </p:cNvPr>
              <p:cNvSpPr txBox="1"/>
              <p:nvPr/>
            </p:nvSpPr>
            <p:spPr>
              <a:xfrm>
                <a:off x="-389244" y="4150232"/>
                <a:ext cx="1960066" cy="401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000" b="0" i="1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1000" i="1" noProof="1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cs-CZ" sz="1000" b="0" i="1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1000" i="1" noProof="1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 </m:t>
                      </m:r>
                      <m:sSup>
                        <m:sSupPr>
                          <m:ctrlPr>
                            <a:rPr lang="en-US" sz="1000" i="1" noProof="1">
                              <a:solidFill>
                                <a:srgbClr val="5A5A5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000" i="1" noProof="1">
                              <a:solidFill>
                                <a:srgbClr val="5A5A5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cs-CZ" sz="1000" b="0" i="1" noProof="1" smtClean="0">
                              <a:solidFill>
                                <a:srgbClr val="5A5A5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noProof="1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cs-CZ" sz="1000" b="0" i="0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foton</m:t>
                      </m:r>
                      <m:r>
                        <a:rPr lang="cs-CZ" sz="1000" b="0" i="0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ů</m:t>
                      </m:r>
                    </m:oMath>
                  </m:oMathPara>
                </a14:m>
                <a:endParaRPr lang="en-US" sz="1000" dirty="0"/>
              </a:p>
              <a:p>
                <a:endParaRPr lang="en-US" sz="10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DABC011-7FC7-71A0-5DF4-E95D8673D0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89244" y="4150232"/>
                <a:ext cx="1960066" cy="401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96315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6A921-3B52-12CB-E97C-D2B92B944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0E5041-CB13-3763-7616-ACEEE09C3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38569667-9A39-4E19-79C6-68DD769AA01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66700" y="1333500"/>
              <a:ext cx="11475720" cy="301762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mW</m:t>
                              </m:r>
                            </m:oMath>
                          </a14:m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</m:t>
                              </m:r>
                              <m:r>
                                <a:rPr lang="en-US" i="1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  <m:r>
                                <a:rPr lang="en-US" i="1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× </m:t>
                              </m:r>
                              <m:sSup>
                                <m:sSupPr>
                                  <m:ctrlP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cs-CZ" b="0" i="1" noProof="1" smtClean="0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15</m:t>
                                  </m:r>
                                </m:sup>
                              </m:sSup>
                              <m:r>
                                <a:rPr lang="en-US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foton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       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38569667-9A39-4E19-79C6-68DD769AA01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66700" y="1333500"/>
              <a:ext cx="11475720" cy="301762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2419" t="-111111" r="-91129" b="-2314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       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53A8DD55-BF42-410F-62F5-6903E3357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B4E563-3E4D-B487-011F-F4F47B55F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D75530B-53D9-DA07-658A-B6C43C170AD8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91979B8-A7F3-1F2F-AB14-B3DE3572D9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28" y="3007515"/>
            <a:ext cx="2286000" cy="11430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AC5F0A6-4309-0DE9-2A24-0DCDE12B624B}"/>
              </a:ext>
            </a:extLst>
          </p:cNvPr>
          <p:cNvSpPr txBox="1"/>
          <p:nvPr/>
        </p:nvSpPr>
        <p:spPr>
          <a:xfrm>
            <a:off x="801250" y="3069870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EFF9FEF-B258-E9FB-9A1E-83FE6CA68D87}"/>
              </a:ext>
            </a:extLst>
          </p:cNvPr>
          <p:cNvSpPr txBox="1"/>
          <p:nvPr/>
        </p:nvSpPr>
        <p:spPr>
          <a:xfrm>
            <a:off x="1085302" y="3069872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0</a:t>
            </a:r>
            <a:endParaRPr lang="en-US" sz="14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A52ECCD-9AEA-4FD1-AF4B-8AB2D6B8A483}"/>
              </a:ext>
            </a:extLst>
          </p:cNvPr>
          <p:cNvSpPr txBox="1"/>
          <p:nvPr/>
        </p:nvSpPr>
        <p:spPr>
          <a:xfrm>
            <a:off x="448763" y="3069870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C4E132F-83B3-E2B9-9830-0E8D2F63CBE4}"/>
              </a:ext>
            </a:extLst>
          </p:cNvPr>
          <p:cNvSpPr txBox="1"/>
          <p:nvPr/>
        </p:nvSpPr>
        <p:spPr>
          <a:xfrm>
            <a:off x="1733789" y="3069868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D558980-39AC-6534-21AD-A67CC82C2918}"/>
              </a:ext>
            </a:extLst>
          </p:cNvPr>
          <p:cNvSpPr txBox="1"/>
          <p:nvPr/>
        </p:nvSpPr>
        <p:spPr>
          <a:xfrm>
            <a:off x="1407855" y="3069869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E03AE3D-8755-CB98-40C9-632D56130682}"/>
              </a:ext>
            </a:extLst>
          </p:cNvPr>
          <p:cNvSpPr txBox="1"/>
          <p:nvPr/>
        </p:nvSpPr>
        <p:spPr>
          <a:xfrm>
            <a:off x="2056342" y="306986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76C7227-AF76-957D-9AC1-A8B88BEAB38C}"/>
                  </a:ext>
                </a:extLst>
              </p:cNvPr>
              <p:cNvSpPr txBox="1"/>
              <p:nvPr/>
            </p:nvSpPr>
            <p:spPr>
              <a:xfrm>
                <a:off x="-389244" y="4150232"/>
                <a:ext cx="1960066" cy="401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000" b="0" i="1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1000" i="1" noProof="1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cs-CZ" sz="1000" b="0" i="1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1000" i="1" noProof="1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 </m:t>
                      </m:r>
                      <m:sSup>
                        <m:sSupPr>
                          <m:ctrlPr>
                            <a:rPr lang="en-US" sz="1000" i="1" noProof="1">
                              <a:solidFill>
                                <a:srgbClr val="5A5A5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000" i="1" noProof="1">
                              <a:solidFill>
                                <a:srgbClr val="5A5A5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cs-CZ" sz="1000" b="0" i="1" noProof="1" smtClean="0">
                              <a:solidFill>
                                <a:srgbClr val="5A5A5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noProof="1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cs-CZ" sz="1000" b="0" i="0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foton</m:t>
                      </m:r>
                      <m:r>
                        <a:rPr lang="cs-CZ" sz="1000" b="0" i="0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ů</m:t>
                      </m:r>
                    </m:oMath>
                  </m:oMathPara>
                </a14:m>
                <a:endParaRPr lang="en-US" sz="1000" dirty="0"/>
              </a:p>
              <a:p>
                <a:endParaRPr lang="en-US" sz="10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76C7227-AF76-957D-9AC1-A8B88BEAB3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89244" y="4150232"/>
                <a:ext cx="1960066" cy="401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45216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114DE-F883-57B1-FF92-DDBCAC92A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0E7C5C-D767-9614-4519-1557BBFA1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0712BD46-3958-CE5D-B923-FA3B93268B5D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66700" y="1333500"/>
              <a:ext cx="11475720" cy="301762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mW</m:t>
                              </m:r>
                            </m:oMath>
                          </a14:m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</m:t>
                              </m:r>
                              <m:r>
                                <a:rPr lang="en-US" i="1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  <m:r>
                                <a:rPr lang="en-US" i="1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× </m:t>
                              </m:r>
                              <m:sSup>
                                <m:sSupPr>
                                  <m:ctrlP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cs-CZ" b="0" i="1" noProof="1" smtClean="0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15</m:t>
                                  </m:r>
                                </m:sup>
                              </m:sSup>
                              <m:r>
                                <a:rPr lang="en-US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foton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       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0712BD46-3958-CE5D-B923-FA3B93268B5D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66700" y="1333500"/>
              <a:ext cx="11475720" cy="301762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2419" t="-111111" r="-91129" b="-2314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       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A373F86D-8DFF-D206-FE68-D6D411D64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8201638-9DF8-1766-E68A-104615551D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F6A2B9B-EFB3-8A85-27B9-3C6CBB494F50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E079F78-F45A-BF91-CE35-3D63087E6D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28" y="3007515"/>
            <a:ext cx="2286000" cy="11430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EE108BA-0F02-40DF-44BE-F4619009AFCD}"/>
              </a:ext>
            </a:extLst>
          </p:cNvPr>
          <p:cNvSpPr txBox="1"/>
          <p:nvPr/>
        </p:nvSpPr>
        <p:spPr>
          <a:xfrm>
            <a:off x="801250" y="3069870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2FA236D-2B65-7807-602F-2447D5680808}"/>
              </a:ext>
            </a:extLst>
          </p:cNvPr>
          <p:cNvSpPr txBox="1"/>
          <p:nvPr/>
        </p:nvSpPr>
        <p:spPr>
          <a:xfrm>
            <a:off x="1085302" y="3069872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0</a:t>
            </a:r>
            <a:endParaRPr lang="en-US" sz="14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58FBA3C-2A89-2EE3-0E82-08C5B0BDDEC3}"/>
              </a:ext>
            </a:extLst>
          </p:cNvPr>
          <p:cNvSpPr txBox="1"/>
          <p:nvPr/>
        </p:nvSpPr>
        <p:spPr>
          <a:xfrm>
            <a:off x="448763" y="3069870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A681D45-29B5-0FC6-86D4-C4DD32577EFE}"/>
              </a:ext>
            </a:extLst>
          </p:cNvPr>
          <p:cNvSpPr txBox="1"/>
          <p:nvPr/>
        </p:nvSpPr>
        <p:spPr>
          <a:xfrm>
            <a:off x="1733789" y="3069868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CF73A92-BD20-7AF1-715A-F7DCE342CBF3}"/>
              </a:ext>
            </a:extLst>
          </p:cNvPr>
          <p:cNvSpPr txBox="1"/>
          <p:nvPr/>
        </p:nvSpPr>
        <p:spPr>
          <a:xfrm>
            <a:off x="1407855" y="3069869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423745C-2923-7F95-14E4-6A6550F70494}"/>
              </a:ext>
            </a:extLst>
          </p:cNvPr>
          <p:cNvSpPr txBox="1"/>
          <p:nvPr/>
        </p:nvSpPr>
        <p:spPr>
          <a:xfrm>
            <a:off x="2056342" y="306986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F6C9DE7-5C19-BCD6-E1EC-E1FE6A9A9116}"/>
                  </a:ext>
                </a:extLst>
              </p:cNvPr>
              <p:cNvSpPr txBox="1"/>
              <p:nvPr/>
            </p:nvSpPr>
            <p:spPr>
              <a:xfrm>
                <a:off x="-389244" y="4150232"/>
                <a:ext cx="1960066" cy="401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000" b="0" i="1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1000" i="1" noProof="1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cs-CZ" sz="1000" b="0" i="1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1000" i="1" noProof="1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 </m:t>
                      </m:r>
                      <m:sSup>
                        <m:sSupPr>
                          <m:ctrlPr>
                            <a:rPr lang="en-US" sz="1000" i="1" noProof="1">
                              <a:solidFill>
                                <a:srgbClr val="5A5A5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000" i="1" noProof="1">
                              <a:solidFill>
                                <a:srgbClr val="5A5A5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cs-CZ" sz="1000" b="0" i="1" noProof="1" smtClean="0">
                              <a:solidFill>
                                <a:srgbClr val="5A5A5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noProof="1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cs-CZ" sz="1000" b="0" i="0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foton</m:t>
                      </m:r>
                      <m:r>
                        <a:rPr lang="cs-CZ" sz="1000" b="0" i="0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ů</m:t>
                      </m:r>
                    </m:oMath>
                  </m:oMathPara>
                </a14:m>
                <a:endParaRPr lang="en-US" sz="1000" dirty="0"/>
              </a:p>
              <a:p>
                <a:endParaRPr lang="en-US" sz="10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F6C9DE7-5C19-BCD6-E1EC-E1FE6A9A91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89244" y="4150232"/>
                <a:ext cx="1960066" cy="401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D2FA8D4F-5380-0627-104E-2FE323C060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480" y="3071969"/>
            <a:ext cx="7772400" cy="317630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661D4C4-1359-4C92-EBEB-3144F368B2C6}"/>
              </a:ext>
            </a:extLst>
          </p:cNvPr>
          <p:cNvGrpSpPr/>
          <p:nvPr/>
        </p:nvGrpSpPr>
        <p:grpSpPr>
          <a:xfrm>
            <a:off x="1229135" y="4323562"/>
            <a:ext cx="1839240" cy="155520"/>
            <a:chOff x="1229135" y="4323562"/>
            <a:chExt cx="1839240" cy="15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51875797-94C3-D5C4-F1EB-B83799522339}"/>
                    </a:ext>
                  </a:extLst>
                </p14:cNvPr>
                <p14:cNvContentPartPr/>
                <p14:nvPr/>
              </p14:nvContentPartPr>
              <p14:xfrm>
                <a:off x="1229135" y="4323562"/>
                <a:ext cx="1839240" cy="1249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51875797-94C3-D5C4-F1EB-B8379952233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223015" y="4317442"/>
                  <a:ext cx="185148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0FBD6147-228B-DA0C-8F08-D565A125A119}"/>
                    </a:ext>
                  </a:extLst>
                </p14:cNvPr>
                <p14:cNvContentPartPr/>
                <p14:nvPr/>
              </p14:nvContentPartPr>
              <p14:xfrm>
                <a:off x="2857775" y="4397002"/>
                <a:ext cx="210600" cy="820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0FBD6147-228B-DA0C-8F08-D565A125A11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851655" y="4390882"/>
                  <a:ext cx="222840" cy="94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FE44E35-2A6D-48C4-4132-CF02DA7482F9}"/>
              </a:ext>
            </a:extLst>
          </p:cNvPr>
          <p:cNvGrpSpPr/>
          <p:nvPr/>
        </p:nvGrpSpPr>
        <p:grpSpPr>
          <a:xfrm rot="433450">
            <a:off x="2341386" y="4149911"/>
            <a:ext cx="736099" cy="62242"/>
            <a:chOff x="1229135" y="4323562"/>
            <a:chExt cx="1839240" cy="15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98CA7A79-8693-B56A-D97E-CB233195B6B5}"/>
                    </a:ext>
                  </a:extLst>
                </p14:cNvPr>
                <p14:cNvContentPartPr/>
                <p14:nvPr/>
              </p14:nvContentPartPr>
              <p14:xfrm>
                <a:off x="1229135" y="4323562"/>
                <a:ext cx="1839240" cy="1249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98CA7A79-8693-B56A-D97E-CB233195B6B5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213845" y="4308393"/>
                  <a:ext cx="1869819" cy="1552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79B03AC1-EB6D-4401-4655-82B89FE29C78}"/>
                    </a:ext>
                  </a:extLst>
                </p14:cNvPr>
                <p14:cNvContentPartPr/>
                <p14:nvPr/>
              </p14:nvContentPartPr>
              <p14:xfrm>
                <a:off x="2857775" y="4397002"/>
                <a:ext cx="210600" cy="820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79B03AC1-EB6D-4401-4655-82B89FE29C78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842540" y="4381835"/>
                  <a:ext cx="241070" cy="112414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6136552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BE32C-B502-EF20-C3E8-821BE3DDA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066D25-E990-7928-D5DF-2F6238594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F9592730-5808-4AB5-82EC-F7214AB08E0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66700" y="1333500"/>
              <a:ext cx="11475720" cy="301762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mW</m:t>
                              </m:r>
                            </m:oMath>
                          </a14:m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</m:t>
                              </m:r>
                              <m:r>
                                <a:rPr lang="en-US" i="1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  <m:r>
                                <a:rPr lang="en-US" i="1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× </m:t>
                              </m:r>
                              <m:sSup>
                                <m:sSupPr>
                                  <m:ctrlP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cs-CZ" b="0" i="1" noProof="1" smtClean="0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15</m:t>
                                  </m:r>
                                </m:sup>
                              </m:sSup>
                              <m:r>
                                <a:rPr lang="en-US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foton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       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F9592730-5808-4AB5-82EC-F7214AB08E0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66700" y="1333500"/>
              <a:ext cx="11475720" cy="301762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2419" t="-111111" r="-91129" b="-2314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       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F5C94D57-E876-3344-0892-59D0BD3CF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5B5851E-752A-CC30-E4B1-20A5B6CCDF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442BC2A-FFF1-91F5-1BD1-22BC5F6353C5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5B071DE-8AEF-A99E-74A2-8510B0804D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28" y="3007515"/>
            <a:ext cx="2286000" cy="11430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C679A02-1526-81C7-0B7B-073CB342D413}"/>
              </a:ext>
            </a:extLst>
          </p:cNvPr>
          <p:cNvSpPr txBox="1"/>
          <p:nvPr/>
        </p:nvSpPr>
        <p:spPr>
          <a:xfrm>
            <a:off x="801250" y="3069870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13C1D6-C654-E59D-3FB3-FBD986FEC60B}"/>
              </a:ext>
            </a:extLst>
          </p:cNvPr>
          <p:cNvSpPr txBox="1"/>
          <p:nvPr/>
        </p:nvSpPr>
        <p:spPr>
          <a:xfrm>
            <a:off x="1085302" y="3069872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0</a:t>
            </a:r>
            <a:endParaRPr lang="en-US" sz="14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2DE58D6-41C0-17F0-1DCD-8D36B1989685}"/>
              </a:ext>
            </a:extLst>
          </p:cNvPr>
          <p:cNvSpPr txBox="1"/>
          <p:nvPr/>
        </p:nvSpPr>
        <p:spPr>
          <a:xfrm>
            <a:off x="448763" y="3069870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EB515AB-13B0-4ED4-DA79-53D4F482F19D}"/>
              </a:ext>
            </a:extLst>
          </p:cNvPr>
          <p:cNvSpPr txBox="1"/>
          <p:nvPr/>
        </p:nvSpPr>
        <p:spPr>
          <a:xfrm>
            <a:off x="1733789" y="3069868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BA40466-86F0-CD38-C1B2-45721DFD9BAD}"/>
              </a:ext>
            </a:extLst>
          </p:cNvPr>
          <p:cNvSpPr txBox="1"/>
          <p:nvPr/>
        </p:nvSpPr>
        <p:spPr>
          <a:xfrm>
            <a:off x="1407855" y="3069869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310DEE6-A4F8-6132-7594-A9D375464980}"/>
              </a:ext>
            </a:extLst>
          </p:cNvPr>
          <p:cNvSpPr txBox="1"/>
          <p:nvPr/>
        </p:nvSpPr>
        <p:spPr>
          <a:xfrm>
            <a:off x="2056342" y="306986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A4AF0EB-0391-65DE-1CB7-F5FA35C3811E}"/>
                  </a:ext>
                </a:extLst>
              </p:cNvPr>
              <p:cNvSpPr txBox="1"/>
              <p:nvPr/>
            </p:nvSpPr>
            <p:spPr>
              <a:xfrm>
                <a:off x="-389244" y="4150232"/>
                <a:ext cx="1960066" cy="401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000" b="0" i="1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1000" i="1" noProof="1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cs-CZ" sz="1000" b="0" i="1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1000" i="1" noProof="1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 </m:t>
                      </m:r>
                      <m:sSup>
                        <m:sSupPr>
                          <m:ctrlPr>
                            <a:rPr lang="en-US" sz="1000" i="1" noProof="1">
                              <a:solidFill>
                                <a:srgbClr val="5A5A5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000" i="1" noProof="1">
                              <a:solidFill>
                                <a:srgbClr val="5A5A5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cs-CZ" sz="1000" b="0" i="1" noProof="1" smtClean="0">
                              <a:solidFill>
                                <a:srgbClr val="5A5A5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noProof="1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cs-CZ" sz="1000" b="0" i="0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foton</m:t>
                      </m:r>
                      <m:r>
                        <a:rPr lang="cs-CZ" sz="1000" b="0" i="0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ů</m:t>
                      </m:r>
                    </m:oMath>
                  </m:oMathPara>
                </a14:m>
                <a:endParaRPr lang="en-US" sz="1000" dirty="0"/>
              </a:p>
              <a:p>
                <a:endParaRPr lang="en-US" sz="10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A4AF0EB-0391-65DE-1CB7-F5FA35C381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89244" y="4150232"/>
                <a:ext cx="1960066" cy="401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AEFAC429-77EC-80A1-376F-902D26682049}"/>
              </a:ext>
            </a:extLst>
          </p:cNvPr>
          <p:cNvGrpSpPr/>
          <p:nvPr/>
        </p:nvGrpSpPr>
        <p:grpSpPr>
          <a:xfrm>
            <a:off x="1229135" y="4323562"/>
            <a:ext cx="1839240" cy="155520"/>
            <a:chOff x="1229135" y="4323562"/>
            <a:chExt cx="1839240" cy="15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DDD0EDB1-7FF4-8838-C346-EAF536522611}"/>
                    </a:ext>
                  </a:extLst>
                </p14:cNvPr>
                <p14:cNvContentPartPr/>
                <p14:nvPr/>
              </p14:nvContentPartPr>
              <p14:xfrm>
                <a:off x="1229135" y="4323562"/>
                <a:ext cx="1839240" cy="1249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DDD0EDB1-7FF4-8838-C346-EAF53652261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223015" y="4317442"/>
                  <a:ext cx="185148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425E6228-2DDB-AC25-B82C-0E9CAE9DB9F6}"/>
                    </a:ext>
                  </a:extLst>
                </p14:cNvPr>
                <p14:cNvContentPartPr/>
                <p14:nvPr/>
              </p14:nvContentPartPr>
              <p14:xfrm>
                <a:off x="2857775" y="4397002"/>
                <a:ext cx="210600" cy="820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425E6228-2DDB-AC25-B82C-0E9CAE9DB9F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851655" y="4390882"/>
                  <a:ext cx="222840" cy="94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5FB7393-6C12-66C0-6822-5C6577E8C648}"/>
              </a:ext>
            </a:extLst>
          </p:cNvPr>
          <p:cNvGrpSpPr/>
          <p:nvPr/>
        </p:nvGrpSpPr>
        <p:grpSpPr>
          <a:xfrm rot="433450">
            <a:off x="2341386" y="4149911"/>
            <a:ext cx="736099" cy="62242"/>
            <a:chOff x="1229135" y="4323562"/>
            <a:chExt cx="1839240" cy="15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EFDDC04-4A06-B6C9-AF65-A271A8E4F11C}"/>
                    </a:ext>
                  </a:extLst>
                </p14:cNvPr>
                <p14:cNvContentPartPr/>
                <p14:nvPr/>
              </p14:nvContentPartPr>
              <p14:xfrm>
                <a:off x="1229135" y="4323562"/>
                <a:ext cx="1839240" cy="1249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EFDDC04-4A06-B6C9-AF65-A271A8E4F11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213845" y="4308393"/>
                  <a:ext cx="1869819" cy="1552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850FD12-107F-2761-9DA6-C6E270BCE8E8}"/>
                    </a:ext>
                  </a:extLst>
                </p14:cNvPr>
                <p14:cNvContentPartPr/>
                <p14:nvPr/>
              </p14:nvContentPartPr>
              <p14:xfrm>
                <a:off x="2857775" y="4397002"/>
                <a:ext cx="210600" cy="820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850FD12-107F-2761-9DA6-C6E270BCE8E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842540" y="4381835"/>
                  <a:ext cx="241070" cy="112414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0525F64-E515-6782-55AE-05DED04DA2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174" y="3069699"/>
            <a:ext cx="7772400" cy="317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36978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BC4B3F-DDE2-E858-B447-7D8F0D2B5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E5C1BD-5CAC-DF1A-3248-00515E856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612D7E4F-1B3F-31E0-DF0F-FACA8AD8C94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66700" y="1333500"/>
              <a:ext cx="11475720" cy="301762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mW</m:t>
                              </m:r>
                            </m:oMath>
                          </a14:m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</m:t>
                              </m:r>
                              <m:r>
                                <a:rPr lang="en-US" i="1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  <m:r>
                                <a:rPr lang="en-US" i="1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× </m:t>
                              </m:r>
                              <m:sSup>
                                <m:sSupPr>
                                  <m:ctrlP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cs-CZ" b="0" i="1" noProof="1" smtClean="0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15</m:t>
                                  </m:r>
                                </m:sup>
                              </m:sSup>
                              <m:r>
                                <a:rPr lang="en-US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foton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       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612D7E4F-1B3F-31E0-DF0F-FACA8AD8C94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66700" y="1333500"/>
              <a:ext cx="11475720" cy="301762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2419" t="-111111" r="-91129" b="-2314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       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7A3C70AB-6B61-B059-1507-563ED20F17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FD0607-8485-4ACD-486B-92D866B64D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5459F6E-139A-EC7B-7CC3-3634E9290AF6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E7C6EC9-6438-0454-9E31-0F4A5B3BC8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28" y="3007515"/>
            <a:ext cx="2286000" cy="11430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1E9A45C-2FE5-A7EA-60FF-BF2C99935676}"/>
              </a:ext>
            </a:extLst>
          </p:cNvPr>
          <p:cNvSpPr txBox="1"/>
          <p:nvPr/>
        </p:nvSpPr>
        <p:spPr>
          <a:xfrm>
            <a:off x="801250" y="3069870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1040668-AF12-9476-6225-8257A0F1D6F7}"/>
              </a:ext>
            </a:extLst>
          </p:cNvPr>
          <p:cNvSpPr txBox="1"/>
          <p:nvPr/>
        </p:nvSpPr>
        <p:spPr>
          <a:xfrm>
            <a:off x="1085302" y="3069872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0</a:t>
            </a:r>
            <a:endParaRPr lang="en-US" sz="14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FA45FE-CE30-C482-B083-3FDBB0B6BFDD}"/>
              </a:ext>
            </a:extLst>
          </p:cNvPr>
          <p:cNvSpPr txBox="1"/>
          <p:nvPr/>
        </p:nvSpPr>
        <p:spPr>
          <a:xfrm>
            <a:off x="448763" y="3069870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8111E8B-419B-AFB4-967D-8C8C5799A0BD}"/>
              </a:ext>
            </a:extLst>
          </p:cNvPr>
          <p:cNvSpPr txBox="1"/>
          <p:nvPr/>
        </p:nvSpPr>
        <p:spPr>
          <a:xfrm>
            <a:off x="1733789" y="3069868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179838A-09D9-7ADE-B8CD-3CD4CBF323D4}"/>
              </a:ext>
            </a:extLst>
          </p:cNvPr>
          <p:cNvSpPr txBox="1"/>
          <p:nvPr/>
        </p:nvSpPr>
        <p:spPr>
          <a:xfrm>
            <a:off x="1407855" y="3069869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328CB1B-EBFC-7F43-9B81-A6AEE7105C72}"/>
              </a:ext>
            </a:extLst>
          </p:cNvPr>
          <p:cNvSpPr txBox="1"/>
          <p:nvPr/>
        </p:nvSpPr>
        <p:spPr>
          <a:xfrm>
            <a:off x="2056342" y="306986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9B2CDD5-1035-FC8D-21C7-746B5041B54A}"/>
                  </a:ext>
                </a:extLst>
              </p:cNvPr>
              <p:cNvSpPr txBox="1"/>
              <p:nvPr/>
            </p:nvSpPr>
            <p:spPr>
              <a:xfrm>
                <a:off x="-389244" y="4150232"/>
                <a:ext cx="1960066" cy="401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000" b="0" i="1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1000" i="1" noProof="1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cs-CZ" sz="1000" b="0" i="1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1000" i="1" noProof="1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 </m:t>
                      </m:r>
                      <m:sSup>
                        <m:sSupPr>
                          <m:ctrlPr>
                            <a:rPr lang="en-US" sz="1000" i="1" noProof="1">
                              <a:solidFill>
                                <a:srgbClr val="5A5A5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000" i="1" noProof="1">
                              <a:solidFill>
                                <a:srgbClr val="5A5A5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cs-CZ" sz="1000" b="0" i="1" noProof="1" smtClean="0">
                              <a:solidFill>
                                <a:srgbClr val="5A5A5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noProof="1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cs-CZ" sz="1000" b="0" i="0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foton</m:t>
                      </m:r>
                      <m:r>
                        <a:rPr lang="cs-CZ" sz="1000" b="0" i="0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ů</m:t>
                      </m:r>
                    </m:oMath>
                  </m:oMathPara>
                </a14:m>
                <a:endParaRPr lang="en-US" sz="1000" dirty="0"/>
              </a:p>
              <a:p>
                <a:endParaRPr lang="en-US" sz="10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9B2CDD5-1035-FC8D-21C7-746B5041B5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89244" y="4150232"/>
                <a:ext cx="1960066" cy="401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095C0E9C-23FB-426B-76CC-BE841B1CDF2E}"/>
              </a:ext>
            </a:extLst>
          </p:cNvPr>
          <p:cNvGrpSpPr/>
          <p:nvPr/>
        </p:nvGrpSpPr>
        <p:grpSpPr>
          <a:xfrm>
            <a:off x="1229135" y="4323562"/>
            <a:ext cx="1839240" cy="155520"/>
            <a:chOff x="1229135" y="4323562"/>
            <a:chExt cx="1839240" cy="15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74BDCC21-B335-8147-78E6-2DB6C4C00005}"/>
                    </a:ext>
                  </a:extLst>
                </p14:cNvPr>
                <p14:cNvContentPartPr/>
                <p14:nvPr/>
              </p14:nvContentPartPr>
              <p14:xfrm>
                <a:off x="1229135" y="4323562"/>
                <a:ext cx="1839240" cy="1249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74BDCC21-B335-8147-78E6-2DB6C4C0000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223015" y="4317442"/>
                  <a:ext cx="185148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36CC99A1-FC04-75CE-BA7A-7593D499C119}"/>
                    </a:ext>
                  </a:extLst>
                </p14:cNvPr>
                <p14:cNvContentPartPr/>
                <p14:nvPr/>
              </p14:nvContentPartPr>
              <p14:xfrm>
                <a:off x="2857775" y="4397002"/>
                <a:ext cx="210600" cy="820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36CC99A1-FC04-75CE-BA7A-7593D499C11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851655" y="4390882"/>
                  <a:ext cx="222840" cy="94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F457C2B-AC59-BD22-EC51-23D3F269176F}"/>
              </a:ext>
            </a:extLst>
          </p:cNvPr>
          <p:cNvGrpSpPr/>
          <p:nvPr/>
        </p:nvGrpSpPr>
        <p:grpSpPr>
          <a:xfrm rot="433450">
            <a:off x="2341386" y="4149911"/>
            <a:ext cx="736099" cy="62242"/>
            <a:chOff x="1229135" y="4323562"/>
            <a:chExt cx="1839240" cy="15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00E0D188-4239-DF14-9CFF-45BD1F508A77}"/>
                    </a:ext>
                  </a:extLst>
                </p14:cNvPr>
                <p14:cNvContentPartPr/>
                <p14:nvPr/>
              </p14:nvContentPartPr>
              <p14:xfrm>
                <a:off x="1229135" y="4323562"/>
                <a:ext cx="1839240" cy="1249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00E0D188-4239-DF14-9CFF-45BD1F508A7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213845" y="4308393"/>
                  <a:ext cx="1869819" cy="1552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BD2CF81D-4A80-8358-1634-51BEA658468E}"/>
                    </a:ext>
                  </a:extLst>
                </p14:cNvPr>
                <p14:cNvContentPartPr/>
                <p14:nvPr/>
              </p14:nvContentPartPr>
              <p14:xfrm>
                <a:off x="2857775" y="4397002"/>
                <a:ext cx="210600" cy="820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BD2CF81D-4A80-8358-1634-51BEA658468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842540" y="4381835"/>
                  <a:ext cx="241070" cy="112414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F763D55-A70F-28D6-C7A4-66B0DC3CC8A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427" y="3069867"/>
            <a:ext cx="7772400" cy="317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49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BD501-621A-8B27-5678-BD86CC7D7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22A5C4-4DC4-8802-152A-E9ECFA5C3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Současná kryptografie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BE2408-FC94-C602-2C5C-C9FB5E29D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8129" y="1602223"/>
            <a:ext cx="10291481" cy="45380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Dvě základní role současné kryptografie: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Šifrování dat </a:t>
            </a:r>
          </a:p>
          <a:p>
            <a:pPr lvl="1"/>
            <a:r>
              <a:rPr lang="cs-CZ" dirty="0"/>
              <a:t>ochrana obsahu zprávy/dat</a:t>
            </a:r>
          </a:p>
          <a:p>
            <a:pPr lvl="1"/>
            <a:r>
              <a:rPr lang="cs-CZ" b="1" dirty="0"/>
              <a:t>symetrická kryptografie</a:t>
            </a:r>
          </a:p>
          <a:p>
            <a:pPr lvl="1"/>
            <a:endParaRPr lang="cs-CZ" b="1" dirty="0"/>
          </a:p>
          <a:p>
            <a:r>
              <a:rPr lang="cs-CZ" dirty="0"/>
              <a:t>Distribuce klíče a ověření identity 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C43EB0-F50D-305A-13D7-51BC55052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6990" y="2658684"/>
            <a:ext cx="1949318" cy="202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9787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B42F6-38E1-4083-60B0-2239C9503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E8EDFF-0BC9-0F7A-1F2A-5E13B9EE3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52735E8B-86D2-61BB-BDAF-3910AF8CC2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50750476"/>
                  </p:ext>
                </p:extLst>
              </p:nvPr>
            </p:nvGraphicFramePr>
            <p:xfrm>
              <a:off x="266700" y="1333500"/>
              <a:ext cx="11475720" cy="301762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mW</m:t>
                              </m:r>
                            </m:oMath>
                          </a14:m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</m:t>
                              </m:r>
                              <m:r>
                                <a:rPr lang="en-US" i="1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  <m:r>
                                <a:rPr lang="en-US" i="1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× </m:t>
                              </m:r>
                              <m:sSup>
                                <m:sSupPr>
                                  <m:ctrlP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cs-CZ" b="0" i="1" noProof="1" smtClean="0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15</m:t>
                                  </m:r>
                                </m:sup>
                              </m:sSup>
                              <m:r>
                                <a:rPr lang="en-US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foton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6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       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52735E8B-86D2-61BB-BDAF-3910AF8CC2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50750476"/>
                  </p:ext>
                </p:extLst>
              </p:nvPr>
            </p:nvGraphicFramePr>
            <p:xfrm>
              <a:off x="266700" y="1333500"/>
              <a:ext cx="11475720" cy="301762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2419" t="-111111" r="-91129" b="-2314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       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7AE1F8A3-9DC6-B6FE-F2BD-E45DEE525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FEB340-F6F2-0205-7F09-E73BEFDCA7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95E8C5F-60D5-AFC9-4AA5-3E1F1E1B934E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08B53B0-4389-0FC9-9BF9-3101FDF157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28" y="3007515"/>
            <a:ext cx="2286000" cy="11430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42D9BC7-0F11-EC7D-3524-9EADC98AEB63}"/>
              </a:ext>
            </a:extLst>
          </p:cNvPr>
          <p:cNvSpPr txBox="1"/>
          <p:nvPr/>
        </p:nvSpPr>
        <p:spPr>
          <a:xfrm>
            <a:off x="801250" y="3069870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59B0D4B-E34A-49CD-E799-FC0EC633C2E2}"/>
              </a:ext>
            </a:extLst>
          </p:cNvPr>
          <p:cNvSpPr txBox="1"/>
          <p:nvPr/>
        </p:nvSpPr>
        <p:spPr>
          <a:xfrm>
            <a:off x="1085302" y="3069872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0</a:t>
            </a:r>
            <a:endParaRPr lang="en-US" sz="14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1FF6C73-AF7B-B29D-4745-B11B5DAEE3BA}"/>
              </a:ext>
            </a:extLst>
          </p:cNvPr>
          <p:cNvSpPr txBox="1"/>
          <p:nvPr/>
        </p:nvSpPr>
        <p:spPr>
          <a:xfrm>
            <a:off x="448763" y="3069870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6A61C9A-DA50-50AB-8F48-7C128BBE6EA4}"/>
              </a:ext>
            </a:extLst>
          </p:cNvPr>
          <p:cNvSpPr txBox="1"/>
          <p:nvPr/>
        </p:nvSpPr>
        <p:spPr>
          <a:xfrm>
            <a:off x="1733789" y="3069868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7045CC9-C9E1-A839-D159-B891E1F91213}"/>
              </a:ext>
            </a:extLst>
          </p:cNvPr>
          <p:cNvSpPr txBox="1"/>
          <p:nvPr/>
        </p:nvSpPr>
        <p:spPr>
          <a:xfrm>
            <a:off x="1407855" y="3069869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0E1858D-F943-5541-C2F1-D6FC65EAB217}"/>
              </a:ext>
            </a:extLst>
          </p:cNvPr>
          <p:cNvSpPr txBox="1"/>
          <p:nvPr/>
        </p:nvSpPr>
        <p:spPr>
          <a:xfrm>
            <a:off x="2056342" y="306986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6E2C84C-839C-138A-2EA6-7F9C193586FC}"/>
                  </a:ext>
                </a:extLst>
              </p:cNvPr>
              <p:cNvSpPr txBox="1"/>
              <p:nvPr/>
            </p:nvSpPr>
            <p:spPr>
              <a:xfrm>
                <a:off x="-389244" y="4150232"/>
                <a:ext cx="1960066" cy="401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000" b="0" i="1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1000" i="1" noProof="1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cs-CZ" sz="1000" b="0" i="1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1000" i="1" noProof="1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 </m:t>
                      </m:r>
                      <m:sSup>
                        <m:sSupPr>
                          <m:ctrlPr>
                            <a:rPr lang="en-US" sz="1000" i="1" noProof="1">
                              <a:solidFill>
                                <a:srgbClr val="5A5A5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000" i="1" noProof="1">
                              <a:solidFill>
                                <a:srgbClr val="5A5A5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cs-CZ" sz="1000" b="0" i="1" noProof="1" smtClean="0">
                              <a:solidFill>
                                <a:srgbClr val="5A5A5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noProof="1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cs-CZ" sz="1000" b="0" i="0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foton</m:t>
                      </m:r>
                      <m:r>
                        <a:rPr lang="cs-CZ" sz="1000" b="0" i="0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ů</m:t>
                      </m:r>
                    </m:oMath>
                  </m:oMathPara>
                </a14:m>
                <a:endParaRPr lang="en-US" sz="1000" dirty="0"/>
              </a:p>
              <a:p>
                <a:endParaRPr lang="en-US" sz="10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6E2C84C-839C-138A-2EA6-7F9C193586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89244" y="4150232"/>
                <a:ext cx="1960066" cy="401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8947CC3D-B5FA-55B6-C05D-A6B7B2A66FE1}"/>
              </a:ext>
            </a:extLst>
          </p:cNvPr>
          <p:cNvGrpSpPr/>
          <p:nvPr/>
        </p:nvGrpSpPr>
        <p:grpSpPr>
          <a:xfrm>
            <a:off x="1229135" y="4323562"/>
            <a:ext cx="1839240" cy="155520"/>
            <a:chOff x="1229135" y="4323562"/>
            <a:chExt cx="1839240" cy="15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961BBB78-CE1D-A5AD-259E-185FE8F52F8B}"/>
                    </a:ext>
                  </a:extLst>
                </p14:cNvPr>
                <p14:cNvContentPartPr/>
                <p14:nvPr/>
              </p14:nvContentPartPr>
              <p14:xfrm>
                <a:off x="1229135" y="4323562"/>
                <a:ext cx="1839240" cy="1249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961BBB78-CE1D-A5AD-259E-185FE8F52F8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223015" y="4317442"/>
                  <a:ext cx="185148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3CED3F7-CB8D-0F49-C04D-D701A84E7813}"/>
                    </a:ext>
                  </a:extLst>
                </p14:cNvPr>
                <p14:cNvContentPartPr/>
                <p14:nvPr/>
              </p14:nvContentPartPr>
              <p14:xfrm>
                <a:off x="2857775" y="4397002"/>
                <a:ext cx="210600" cy="820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3CED3F7-CB8D-0F49-C04D-D701A84E781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851655" y="4390882"/>
                  <a:ext cx="222840" cy="94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C2B229B-317F-A4F6-5825-EA3F4EE01AF1}"/>
              </a:ext>
            </a:extLst>
          </p:cNvPr>
          <p:cNvGrpSpPr/>
          <p:nvPr/>
        </p:nvGrpSpPr>
        <p:grpSpPr>
          <a:xfrm rot="433450">
            <a:off x="2341386" y="4149911"/>
            <a:ext cx="736099" cy="62242"/>
            <a:chOff x="1229135" y="4323562"/>
            <a:chExt cx="1839240" cy="15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24788C9-D245-1162-75D5-C221E6DB31F2}"/>
                    </a:ext>
                  </a:extLst>
                </p14:cNvPr>
                <p14:cNvContentPartPr/>
                <p14:nvPr/>
              </p14:nvContentPartPr>
              <p14:xfrm>
                <a:off x="1229135" y="4323562"/>
                <a:ext cx="1839240" cy="1249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24788C9-D245-1162-75D5-C221E6DB31F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213845" y="4308393"/>
                  <a:ext cx="1869819" cy="1552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6E1A6EF-7DF1-8C0E-1D5B-27438795D945}"/>
                    </a:ext>
                  </a:extLst>
                </p14:cNvPr>
                <p14:cNvContentPartPr/>
                <p14:nvPr/>
              </p14:nvContentPartPr>
              <p14:xfrm>
                <a:off x="2857775" y="4397002"/>
                <a:ext cx="210600" cy="820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6E1A6EF-7DF1-8C0E-1D5B-27438795D94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842540" y="4381835"/>
                  <a:ext cx="241070" cy="112414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1031670-67BB-37ED-C5E8-86E792350D7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427" y="3069867"/>
            <a:ext cx="7772400" cy="317630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0D7001D-D7B0-0B4A-0110-CF028BC39886}"/>
                  </a:ext>
                </a:extLst>
              </p14:cNvPr>
              <p14:cNvContentPartPr/>
              <p14:nvPr/>
            </p14:nvContentPartPr>
            <p14:xfrm>
              <a:off x="8757095" y="2248162"/>
              <a:ext cx="701640" cy="19908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0D7001D-D7B0-0B4A-0110-CF028BC3988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750975" y="2242042"/>
                <a:ext cx="713880" cy="200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373D52B-6A97-F739-01AC-2429BBAD861C}"/>
                  </a:ext>
                </a:extLst>
              </p14:cNvPr>
              <p14:cNvContentPartPr/>
              <p14:nvPr/>
            </p14:nvContentPartPr>
            <p14:xfrm>
              <a:off x="9392495" y="2240242"/>
              <a:ext cx="138600" cy="2178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373D52B-6A97-F739-01AC-2429BBAD861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9386375" y="2234122"/>
                <a:ext cx="15084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6BA79824-17D2-4D07-C507-4847248676BB}"/>
                  </a:ext>
                </a:extLst>
              </p14:cNvPr>
              <p14:cNvContentPartPr/>
              <p14:nvPr/>
            </p14:nvContentPartPr>
            <p14:xfrm>
              <a:off x="8750740" y="4092463"/>
              <a:ext cx="98280" cy="1551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6BA79824-17D2-4D07-C507-4847248676B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744620" y="4086343"/>
                <a:ext cx="110520" cy="16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855026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78A95-5D78-6E4E-1FA5-711C564CC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48D0F7-1059-484D-2B70-682BEB8B3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930D93FF-0EE8-5270-BFB3-616DC4B6402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88448788"/>
                  </p:ext>
                </p:extLst>
              </p:nvPr>
            </p:nvGraphicFramePr>
            <p:xfrm>
              <a:off x="266700" y="1333500"/>
              <a:ext cx="11475720" cy="301762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mW</m:t>
                              </m:r>
                            </m:oMath>
                          </a14:m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</m:t>
                              </m:r>
                              <m:r>
                                <a:rPr lang="en-US" i="1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  <m:r>
                                <a:rPr lang="en-US" i="1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× </m:t>
                              </m:r>
                              <m:sSup>
                                <m:sSupPr>
                                  <m:ctrlP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cs-CZ" b="0" i="1" noProof="1" smtClean="0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15</m:t>
                                  </m:r>
                                </m:sup>
                              </m:sSup>
                              <m:r>
                                <a:rPr lang="en-US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foton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foton</m:t>
                              </m:r>
                            </m:oMath>
                          </a14:m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na jeden přenos?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6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930D93FF-0EE8-5270-BFB3-616DC4B6402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88448788"/>
                  </p:ext>
                </p:extLst>
              </p:nvPr>
            </p:nvGraphicFramePr>
            <p:xfrm>
              <a:off x="266700" y="1333500"/>
              <a:ext cx="11475720" cy="301762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2419" t="-111111" r="-91129" b="-2314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67751" t="-111111" r="-296" b="-2314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50061553-BEA4-70D0-AF3B-D8A29094A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D2BEE6-EC41-5D36-3BF3-37144A83E2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1BCA953-85F7-3825-77F4-2BDC1F0E2F10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</p:spTree>
    <p:extLst>
      <p:ext uri="{BB962C8B-B14F-4D97-AF65-F5344CB8AC3E}">
        <p14:creationId xmlns:p14="http://schemas.microsoft.com/office/powerpoint/2010/main" val="93004802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73B34-BA5B-A55F-5901-F971A465A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8F6BD5-E6AF-1B89-E6A3-3FF42EBCB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9185F1DA-E8D6-2095-0371-41C92E5AD310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66700" y="1333500"/>
              <a:ext cx="11475720" cy="301762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mW</m:t>
                              </m:r>
                            </m:oMath>
                          </a14:m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</m:t>
                              </m:r>
                              <m:r>
                                <a:rPr lang="en-US" i="1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  <m:r>
                                <a:rPr lang="en-US" i="1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× </m:t>
                              </m:r>
                              <m:sSup>
                                <m:sSupPr>
                                  <m:ctrlP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cs-CZ" b="0" i="1" noProof="1" smtClean="0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15</m:t>
                                  </m:r>
                                </m:sup>
                              </m:sSup>
                              <m:r>
                                <a:rPr lang="en-US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foton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foton</m:t>
                              </m:r>
                            </m:oMath>
                          </a14:m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na jeden přenos?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6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9185F1DA-E8D6-2095-0371-41C92E5AD310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66700" y="1333500"/>
              <a:ext cx="11475720" cy="301762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2419" t="-111111" r="-91129" b="-2314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67751" t="-111111" r="-296" b="-2314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4F6E538D-2B64-E0CC-E7D8-599436FB7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36CC13D-7E42-F986-43F7-0BAFD02F46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2F8CB95-0E22-4832-89E6-ED63BC89B4CA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C36705-FDD1-851D-B07E-109FC41CF7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847" y="3071969"/>
            <a:ext cx="7772400" cy="317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6129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D1965-7037-5F5E-7A02-9680E94E6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5AF5F9-3F41-34A0-1464-A909911A6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F66DA753-1453-576A-7A05-3A13B488C4F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66700" y="1333500"/>
              <a:ext cx="11475720" cy="301762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mW</m:t>
                              </m:r>
                            </m:oMath>
                          </a14:m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</m:t>
                              </m:r>
                              <m:r>
                                <a:rPr lang="en-US" i="1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  <m:r>
                                <a:rPr lang="en-US" i="1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× </m:t>
                              </m:r>
                              <m:sSup>
                                <m:sSupPr>
                                  <m:ctrlP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cs-CZ" b="0" i="1" noProof="1" smtClean="0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15</m:t>
                                  </m:r>
                                </m:sup>
                              </m:sSup>
                              <m:r>
                                <a:rPr lang="en-US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foton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foton</m:t>
                              </m:r>
                            </m:oMath>
                          </a14:m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na jeden přenos?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6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F66DA753-1453-576A-7A05-3A13B488C4F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66700" y="1333500"/>
              <a:ext cx="11475720" cy="301762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2419" t="-111111" r="-91129" b="-2314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67751" t="-111111" r="-296" b="-2314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B601F3B3-D7EA-F7E2-60EC-DECA36BF33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E85AF1F-A660-3C29-5BAC-BC79C4924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620EEFA-4492-FEB4-6914-60BA4E251351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DE5893-1FAA-17B9-0414-1EC0708B35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847" y="3071969"/>
            <a:ext cx="7772400" cy="31763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508B69-7F67-213C-CA9E-880EE6A31CE6}"/>
              </a:ext>
            </a:extLst>
          </p:cNvPr>
          <p:cNvSpPr txBox="1"/>
          <p:nvPr/>
        </p:nvSpPr>
        <p:spPr>
          <a:xfrm>
            <a:off x="4270060" y="4290791"/>
            <a:ext cx="365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noProof="1"/>
              <a:t>Nebezpečné více-fotonové stavy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99F3A9D-8FD5-B7E2-06F7-D1C6D9235B1F}"/>
                  </a:ext>
                </a:extLst>
              </p14:cNvPr>
              <p14:cNvContentPartPr/>
              <p14:nvPr/>
            </p14:nvContentPartPr>
            <p14:xfrm>
              <a:off x="4428027" y="4821893"/>
              <a:ext cx="182160" cy="2725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99F3A9D-8FD5-B7E2-06F7-D1C6D9235B1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421907" y="4815773"/>
                <a:ext cx="194400" cy="284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1047656F-A463-E941-38C7-0DF99A02480D}"/>
              </a:ext>
            </a:extLst>
          </p:cNvPr>
          <p:cNvGrpSpPr/>
          <p:nvPr/>
        </p:nvGrpSpPr>
        <p:grpSpPr>
          <a:xfrm>
            <a:off x="4041027" y="4906853"/>
            <a:ext cx="662400" cy="709200"/>
            <a:chOff x="4041027" y="4906853"/>
            <a:chExt cx="662400" cy="709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9DAF5DB8-A47D-8BA3-53C9-7A335ABE1BDD}"/>
                    </a:ext>
                  </a:extLst>
                </p14:cNvPr>
                <p14:cNvContentPartPr/>
                <p14:nvPr/>
              </p14:nvContentPartPr>
              <p14:xfrm>
                <a:off x="4041027" y="4906853"/>
                <a:ext cx="662400" cy="7092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9DAF5DB8-A47D-8BA3-53C9-7A335ABE1BD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034907" y="4900733"/>
                  <a:ext cx="674640" cy="72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5197516C-6559-F626-C741-7F70285AFE95}"/>
                    </a:ext>
                  </a:extLst>
                </p14:cNvPr>
                <p14:cNvContentPartPr/>
                <p14:nvPr/>
              </p14:nvContentPartPr>
              <p14:xfrm>
                <a:off x="4424067" y="5048333"/>
                <a:ext cx="41400" cy="507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5197516C-6559-F626-C741-7F70285AFE95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417947" y="5042213"/>
                  <a:ext cx="53640" cy="63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69753466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C61F7-DB53-5333-F4B7-7E93F521F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97C9FE-C8B6-A51F-ECDE-B6B0ED813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AEAD6E70-AE99-5EB1-11EC-E26BD2DF8C1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66700" y="1333500"/>
              <a:ext cx="11475720" cy="301762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mW</m:t>
                              </m:r>
                            </m:oMath>
                          </a14:m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</m:t>
                              </m:r>
                              <m:r>
                                <a:rPr lang="en-US" i="1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  <m:r>
                                <a:rPr lang="en-US" i="1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× </m:t>
                              </m:r>
                              <m:sSup>
                                <m:sSupPr>
                                  <m:ctrlP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cs-CZ" b="0" i="1" noProof="1" smtClean="0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15</m:t>
                                  </m:r>
                                </m:sup>
                              </m:sSup>
                              <m:r>
                                <a:rPr lang="en-US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foton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foton</m:t>
                              </m:r>
                            </m:oMath>
                          </a14:m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na jeden přenos?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6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AEAD6E70-AE99-5EB1-11EC-E26BD2DF8C1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66700" y="1333500"/>
              <a:ext cx="11475720" cy="301762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2419" t="-111111" r="-91129" b="-2314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67751" t="-111111" r="-296" b="-2314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8E3BE6A5-3062-B9AA-F636-FB4090F3E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C8799AD-A6ED-80F4-6128-676CB47B82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A3D55B5-E486-240E-F2D1-65E41F0E91DA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E04481-4788-B88B-0279-2B861C4F86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847" y="3071969"/>
            <a:ext cx="7772400" cy="317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5472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28C9C-1650-043C-1F07-ACA2E8B4D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3A6946-79B3-940D-3153-E2C6C6B82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38AF24ED-7F0E-46CC-DFF7-54D20B9645A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66700" y="1333500"/>
              <a:ext cx="11475720" cy="301762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mW</m:t>
                              </m:r>
                            </m:oMath>
                          </a14:m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</m:t>
                              </m:r>
                              <m:r>
                                <a:rPr lang="en-US" i="1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  <m:r>
                                <a:rPr lang="en-US" i="1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× </m:t>
                              </m:r>
                              <m:sSup>
                                <m:sSupPr>
                                  <m:ctrlP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cs-CZ" b="0" i="1" noProof="1" smtClean="0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15</m:t>
                                  </m:r>
                                </m:sup>
                              </m:sSup>
                              <m:r>
                                <a:rPr lang="en-US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foton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foton</m:t>
                              </m:r>
                            </m:oMath>
                          </a14:m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na jeden přenos?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6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38AF24ED-7F0E-46CC-DFF7-54D20B9645A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66700" y="1333500"/>
              <a:ext cx="11475720" cy="301762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2419" t="-111111" r="-91129" b="-2314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67751" t="-111111" r="-296" b="-2314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B18AC398-E867-6569-4D94-CC5849AC4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386FEAA-F8DF-4F1F-6C78-CACB417ECA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8534E6-1102-28C1-B981-A929E7FC6677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35701C-1138-9EB2-6695-502EA36ABA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847" y="3071969"/>
            <a:ext cx="7772400" cy="31763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D4DF3E3-D2CA-8ED2-EFDD-22B75D309CD9}"/>
                  </a:ext>
                </a:extLst>
              </p:cNvPr>
              <p:cNvSpPr txBox="1"/>
              <p:nvPr/>
            </p:nvSpPr>
            <p:spPr>
              <a:xfrm>
                <a:off x="7487851" y="6386370"/>
                <a:ext cx="38874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Návnadové stavy: </a:t>
                </a:r>
                <a14:m>
                  <m:oMath xmlns:m="http://schemas.openxmlformats.org/officeDocument/2006/math">
                    <m:r>
                      <a:rPr lang="cs-CZ" b="0" i="0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cs-CZ" i="1" noProof="1" smtClean="0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 noProof="1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cs-CZ" b="0" i="1" noProof="1" smtClean="0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cs-CZ" b="0" i="0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=0,1</m:t>
                    </m:r>
                  </m:oMath>
                </a14:m>
                <a:r>
                  <a:rPr lang="en-US" dirty="0"/>
                  <a:t>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 noProof="1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 noProof="1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cs-CZ" b="0" i="1" noProof="1" smtClean="0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cs-CZ" noProof="1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D4DF3E3-D2CA-8ED2-EFDD-22B75D309C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7851" y="6386370"/>
                <a:ext cx="3887474" cy="369332"/>
              </a:xfrm>
              <a:prstGeom prst="rect">
                <a:avLst/>
              </a:prstGeom>
              <a:blipFill>
                <a:blip r:embed="rId7"/>
                <a:stretch>
                  <a:fillRect l="-1303" t="-10345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516824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0EC7C-3383-EAFA-7A70-2747B2E72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6585A1-CC32-AEB3-C8D5-7DF2B4B42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391D1399-CF53-B66F-5109-02A3606A95F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2650836"/>
                  </p:ext>
                </p:extLst>
              </p:nvPr>
            </p:nvGraphicFramePr>
            <p:xfrm>
              <a:off x="266700" y="1333500"/>
              <a:ext cx="11475720" cy="301762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mW</m:t>
                              </m:r>
                            </m:oMath>
                          </a14:m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</m:t>
                              </m:r>
                              <m:r>
                                <a:rPr lang="en-US" i="1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  <m:r>
                                <a:rPr lang="en-US" i="1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× </m:t>
                              </m:r>
                              <m:sSup>
                                <m:sSupPr>
                                  <m:ctrlP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cs-CZ" b="0" i="1" noProof="1" smtClean="0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15</m:t>
                                  </m:r>
                                </m:sup>
                              </m:sSup>
                              <m:r>
                                <a:rPr lang="en-US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foton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≈0,5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fotonu</m:t>
                              </m:r>
                            </m:oMath>
                          </a14:m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na jeden přenos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6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391D1399-CF53-B66F-5109-02A3606A95F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2650836"/>
                  </p:ext>
                </p:extLst>
              </p:nvPr>
            </p:nvGraphicFramePr>
            <p:xfrm>
              <a:off x="266700" y="1333500"/>
              <a:ext cx="11475720" cy="301762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2419" t="-111111" r="-91129" b="-2314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67751" t="-111111" r="-296" b="-2314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50FF13C4-6D91-72DC-056E-5EBC399F1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181234-AC16-1B69-2492-26C8535307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3E4D1AF-EE3E-7180-5584-5DB608AFBDB1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</p:spTree>
    <p:extLst>
      <p:ext uri="{BB962C8B-B14F-4D97-AF65-F5344CB8AC3E}">
        <p14:creationId xmlns:p14="http://schemas.microsoft.com/office/powerpoint/2010/main" val="153315896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10BD4-7618-5BE0-2F64-DCE1FB717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AFB0BD-FF15-D4AD-4F92-01106F4A6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BA66EADA-F448-44E3-57B1-194CCE29572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29466466"/>
                  </p:ext>
                </p:extLst>
              </p:nvPr>
            </p:nvGraphicFramePr>
            <p:xfrm>
              <a:off x="266700" y="1333500"/>
              <a:ext cx="11475720" cy="301762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mW</m:t>
                              </m:r>
                            </m:oMath>
                          </a14:m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</m:t>
                              </m:r>
                              <m:r>
                                <a:rPr lang="en-US" i="1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  <m:r>
                                <a:rPr lang="en-US" i="1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× </m:t>
                              </m:r>
                              <m:sSup>
                                <m:sSupPr>
                                  <m:ctrlP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cs-CZ" b="0" i="1" noProof="1" smtClean="0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15</m:t>
                                  </m:r>
                                </m:sup>
                              </m:sSup>
                              <m:r>
                                <a:rPr lang="en-US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foton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≈0,5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fotonu</m:t>
                              </m:r>
                            </m:oMath>
                          </a14:m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na jeden přenos</a:t>
                          </a:r>
                          <a:r>
                            <a:rPr lang="cs-CZ" baseline="0" noProof="1">
                              <a:solidFill>
                                <a:srgbClr val="5A5A5A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10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GHz</m:t>
                              </m:r>
                            </m:oMath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6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BA66EADA-F448-44E3-57B1-194CCE29572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29466466"/>
                  </p:ext>
                </p:extLst>
              </p:nvPr>
            </p:nvGraphicFramePr>
            <p:xfrm>
              <a:off x="266700" y="1333500"/>
              <a:ext cx="11475720" cy="301762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2419" t="-111111" r="-91129" b="-2314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67751" t="-111111" r="-296" b="-2314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4760196E-EECE-AB40-5710-C116FD855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4565F21-D92F-FD8C-5318-8A0163369F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D9C3050-7D19-F381-EE48-354ED6CD67AC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</p:spTree>
    <p:extLst>
      <p:ext uri="{BB962C8B-B14F-4D97-AF65-F5344CB8AC3E}">
        <p14:creationId xmlns:p14="http://schemas.microsoft.com/office/powerpoint/2010/main" val="69489668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4237F-A0AB-93C4-1B1A-58A2A945B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6ED9CD-21FD-CD80-F39E-FAE6A20BD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6437D6DD-D55C-8175-2372-C1C2AC9D136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58734224"/>
                  </p:ext>
                </p:extLst>
              </p:nvPr>
            </p:nvGraphicFramePr>
            <p:xfrm>
              <a:off x="266700" y="1333500"/>
              <a:ext cx="11475720" cy="301762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mW</m:t>
                              </m:r>
                            </m:oMath>
                          </a14:m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</m:t>
                              </m:r>
                              <m:r>
                                <a:rPr lang="en-US" i="1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  <m:r>
                                <a:rPr lang="en-US" i="1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× </m:t>
                              </m:r>
                              <m:sSup>
                                <m:sSupPr>
                                  <m:ctrlP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cs-CZ" b="0" i="1" noProof="1" smtClean="0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15</m:t>
                                  </m:r>
                                </m:sup>
                              </m:sSup>
                              <m:r>
                                <a:rPr lang="en-US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foton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cs-CZ" b="0" i="1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5 </m:t>
                                </m:r>
                                <m:r>
                                  <a:rPr lang="en-US" i="1" noProof="1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 </m:t>
                                </m:r>
                                <m:sSup>
                                  <m:sSupPr>
                                    <m:ctrlPr>
                                      <a:rPr lang="en-US" i="1" noProof="1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 noProof="1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cs-CZ" b="0" i="1" noProof="1" smtClean="0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  <m:r>
                                  <a:rPr lang="en-US" noProof="1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foton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6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6437D6DD-D55C-8175-2372-C1C2AC9D136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58734224"/>
                  </p:ext>
                </p:extLst>
              </p:nvPr>
            </p:nvGraphicFramePr>
            <p:xfrm>
              <a:off x="266700" y="1333500"/>
              <a:ext cx="11475720" cy="301762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2419" t="-111111" r="-91129" b="-2314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67751" t="-111111" r="-296" b="-2314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32339B94-BCC8-EFA9-3B60-1DC7223B3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5B01604-C576-D125-F1E2-AC744E0FAC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903297A-042C-0E82-771C-39C7A27A5A67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</p:spTree>
    <p:extLst>
      <p:ext uri="{BB962C8B-B14F-4D97-AF65-F5344CB8AC3E}">
        <p14:creationId xmlns:p14="http://schemas.microsoft.com/office/powerpoint/2010/main" val="11882345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4DA2A-76C2-603D-1802-E8037FC5F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8AA4BE-9A78-DF45-515B-36A41B42B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8FE493B7-6E43-CC2A-458E-5FBB6C5A47B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74384678"/>
                  </p:ext>
                </p:extLst>
              </p:nvPr>
            </p:nvGraphicFramePr>
            <p:xfrm>
              <a:off x="266700" y="1333500"/>
              <a:ext cx="11475720" cy="301762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mW</m:t>
                              </m:r>
                            </m:oMath>
                          </a14:m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</m:t>
                              </m:r>
                              <m:r>
                                <a:rPr lang="en-US" i="1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  <m:r>
                                <a:rPr lang="en-US" i="1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× </m:t>
                              </m:r>
                              <m:sSup>
                                <m:sSupPr>
                                  <m:ctrlP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cs-CZ" b="0" i="1" noProof="1" smtClean="0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15</m:t>
                                  </m:r>
                                </m:sup>
                              </m:sSup>
                              <m:r>
                                <a:rPr lang="en-US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foton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cs-CZ" b="0" i="1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5 </m:t>
                                </m:r>
                                <m:r>
                                  <a:rPr lang="en-US" i="1" noProof="1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 </m:t>
                                </m:r>
                                <m:sSup>
                                  <m:sSupPr>
                                    <m:ctrlPr>
                                      <a:rPr lang="en-US" i="1" noProof="1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 noProof="1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cs-CZ" b="0" i="1" noProof="1" smtClean="0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  <m:r>
                                  <a:rPr lang="en-US" noProof="1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foton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6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i="1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ϕ</m:t>
                                </m:r>
                                <m:r>
                                  <a:rPr lang="el-GR" i="1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cs-CZ" i="1" noProof="1" smtClean="0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 noProof="1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cs-CZ" i="1" noProof="1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sub>
                                </m:sSub>
                                <m:r>
                                  <a:rPr lang="en-US" i="1" noProof="1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≈</m:t>
                                </m:r>
                                <m:r>
                                  <a:rPr lang="cs-CZ" b="0" i="1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0,6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pW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8FE493B7-6E43-CC2A-458E-5FBB6C5A47B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74384678"/>
                  </p:ext>
                </p:extLst>
              </p:nvPr>
            </p:nvGraphicFramePr>
            <p:xfrm>
              <a:off x="266700" y="1333500"/>
              <a:ext cx="11475720" cy="301762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2419" t="-111111" r="-91129" b="-2314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67751" t="-111111" r="-296" b="-2314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67751" t="-91200" r="-29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DED747AB-F9A5-C31D-BD58-F6E9B4A35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D9D16B-67BB-F041-9CEC-3AAF9B2B23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0F7685-A455-0EB9-E501-57C1A3F0486F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</p:spTree>
    <p:extLst>
      <p:ext uri="{BB962C8B-B14F-4D97-AF65-F5344CB8AC3E}">
        <p14:creationId xmlns:p14="http://schemas.microsoft.com/office/powerpoint/2010/main" val="3366010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22605-E388-5BB4-DFAD-D208A05D8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0E988C-D12E-E6B3-83E6-4D7D034A8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Současná kryptografie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3CF179-DD64-EC28-8EAF-B8AD0763F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8129" y="1602223"/>
            <a:ext cx="10291481" cy="45380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Dvě základní role současné kryptografie: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Šifrování dat </a:t>
            </a:r>
          </a:p>
          <a:p>
            <a:pPr lvl="1"/>
            <a:r>
              <a:rPr lang="cs-CZ" dirty="0"/>
              <a:t>ochrana obsahu zprávy/dat</a:t>
            </a:r>
          </a:p>
          <a:p>
            <a:pPr lvl="1"/>
            <a:r>
              <a:rPr lang="cs-CZ" b="1" dirty="0"/>
              <a:t>symetrická kryptografie</a:t>
            </a:r>
          </a:p>
          <a:p>
            <a:pPr lvl="1"/>
            <a:endParaRPr lang="cs-CZ" b="1" dirty="0"/>
          </a:p>
          <a:p>
            <a:r>
              <a:rPr lang="cs-CZ" dirty="0"/>
              <a:t>Distribuce klíče a ověření identity </a:t>
            </a:r>
          </a:p>
          <a:p>
            <a:pPr lvl="1"/>
            <a:r>
              <a:rPr lang="cs-CZ" dirty="0"/>
              <a:t>bezpečné předání klíče a ověření protistrany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C977D2-37C0-C787-308E-413197379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6990" y="2658684"/>
            <a:ext cx="1949318" cy="202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7236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231B6-352A-E94F-788A-D0F5B1317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9EAE4C-3953-BA25-831D-47B5D31E1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55BA17C8-B771-672E-1361-CAA6976ABAE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88767334"/>
                  </p:ext>
                </p:extLst>
              </p:nvPr>
            </p:nvGraphicFramePr>
            <p:xfrm>
              <a:off x="266700" y="1333500"/>
              <a:ext cx="11475720" cy="36954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mW</m:t>
                              </m:r>
                            </m:oMath>
                          </a14:m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7,8</m:t>
                              </m:r>
                              <m:r>
                                <a:rPr lang="en-US" i="1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× </m:t>
                              </m:r>
                              <m:sSup>
                                <m:sSupPr>
                                  <m:ctrlP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cs-CZ" b="0" i="1" noProof="1" smtClean="0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15</m:t>
                                  </m:r>
                                </m:sup>
                              </m:sSup>
                              <m:r>
                                <a:rPr lang="en-US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foton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cs-CZ" b="0" i="1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0,6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pW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cs-CZ" b="0" i="1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5 </m:t>
                                </m:r>
                                <m:r>
                                  <a:rPr lang="en-US" i="1" noProof="1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 </m:t>
                                </m:r>
                                <m:sSup>
                                  <m:sSupPr>
                                    <m:ctrlPr>
                                      <a:rPr lang="en-US" i="1" noProof="1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 noProof="1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cs-CZ" b="0" i="1" noProof="1" smtClean="0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  <m:r>
                                  <a:rPr lang="en-US" noProof="1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foton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6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26352277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55BA17C8-B771-672E-1361-CAA6976ABAE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88767334"/>
                  </p:ext>
                </p:extLst>
              </p:nvPr>
            </p:nvGraphicFramePr>
            <p:xfrm>
              <a:off x="266700" y="1333500"/>
              <a:ext cx="11475720" cy="36954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2419" t="-111111" r="-91129" b="-3296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67751" t="-111111" r="-296" b="-3296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26352277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8320B35A-7466-DDD3-9E18-C860F31D3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419ADC-BA7F-EEA0-91B7-B75C059B9D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630C16F-9A4C-D9D3-071D-EEAB42D63B10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</p:spTree>
    <p:extLst>
      <p:ext uri="{BB962C8B-B14F-4D97-AF65-F5344CB8AC3E}">
        <p14:creationId xmlns:p14="http://schemas.microsoft.com/office/powerpoint/2010/main" val="196156380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ED9BB-F8CD-89E3-4A64-3F54D022E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51345E-E85F-C3C0-FDCE-66D122F05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5E101782-4757-8576-7F34-5128083A13E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39545581"/>
                  </p:ext>
                </p:extLst>
              </p:nvPr>
            </p:nvGraphicFramePr>
            <p:xfrm>
              <a:off x="266700" y="1333500"/>
              <a:ext cx="11475720" cy="36954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mW</m:t>
                              </m:r>
                            </m:oMath>
                          </a14:m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7,8</m:t>
                              </m:r>
                              <m:r>
                                <a:rPr lang="en-US" i="1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× </m:t>
                              </m:r>
                              <m:sSup>
                                <m:sSupPr>
                                  <m:ctrlP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cs-CZ" b="0" i="1" noProof="1" smtClean="0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15</m:t>
                                  </m:r>
                                </m:sup>
                              </m:sSup>
                              <m:r>
                                <a:rPr lang="en-US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foton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cs-CZ" b="0" i="1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0,6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pW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cs-CZ" b="0" i="1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5 </m:t>
                                </m:r>
                                <m:r>
                                  <a:rPr lang="en-US" i="1" noProof="1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 </m:t>
                                </m:r>
                                <m:sSup>
                                  <m:sSupPr>
                                    <m:ctrlPr>
                                      <a:rPr lang="en-US" i="1" noProof="1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 noProof="1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cs-CZ" b="0" i="1" noProof="1" smtClean="0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  <m:r>
                                  <a:rPr lang="en-US" noProof="1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foton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Dosah (zesílení):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26352277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5E101782-4757-8576-7F34-5128083A13E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39545581"/>
                  </p:ext>
                </p:extLst>
              </p:nvPr>
            </p:nvGraphicFramePr>
            <p:xfrm>
              <a:off x="266700" y="1333500"/>
              <a:ext cx="11475720" cy="36954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2419" t="-111111" r="-91129" b="-3296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67751" t="-111111" r="-296" b="-3296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Dosah (zesílení):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26352277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8C678FCE-6456-805A-6A83-9EBBB9D91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849C558-6E6B-B647-5FA8-FDFEC4ED9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B244700-D1C6-FAB2-76D4-349950AADEFA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D4578A6-B199-AD81-31CC-FFB84129D5BD}"/>
                  </a:ext>
                </a:extLst>
              </p:cNvPr>
              <p:cNvSpPr txBox="1"/>
              <p:nvPr/>
            </p:nvSpPr>
            <p:spPr>
              <a:xfrm>
                <a:off x="2642189" y="3045691"/>
                <a:ext cx="896691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cs-CZ" noProof="1">
                    <a:solidFill>
                      <a:srgbClr val="5A5A5A"/>
                    </a:solidFill>
                  </a:rPr>
                  <a:t>Útlum v typickém G.652 SM vlákně je </a:t>
                </a:r>
                <a14:m>
                  <m:oMath xmlns:m="http://schemas.openxmlformats.org/officeDocument/2006/math">
                    <m:r>
                      <a:rPr lang="en-US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cs-CZ" b="0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,2</m:t>
                    </m:r>
                    <m:r>
                      <a:rPr lang="en-US" i="1" noProof="1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cs-CZ" b="0" i="0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</a:rPr>
                      <m:t>dB</m:t>
                    </m:r>
                    <m:r>
                      <a:rPr lang="cs-CZ" b="0" i="0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</a:rPr>
                      <m:t> @</m:t>
                    </m:r>
                    <m:r>
                      <a:rPr lang="cs-CZ" b="0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b="0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1550</m:t>
                    </m:r>
                    <m:r>
                      <a:rPr lang="cs-CZ" b="0" i="0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cs-CZ" b="0" i="0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</a:rPr>
                      <m:t>nm</m:t>
                    </m:r>
                  </m:oMath>
                </a14:m>
                <a:endParaRPr lang="en-US" b="0" noProof="1">
                  <a:solidFill>
                    <a:srgbClr val="5A5A5A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D4578A6-B199-AD81-31CC-FFB84129D5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2189" y="3045691"/>
                <a:ext cx="8966918" cy="646331"/>
              </a:xfrm>
              <a:prstGeom prst="rect">
                <a:avLst/>
              </a:prstGeom>
              <a:blipFill>
                <a:blip r:embed="rId6"/>
                <a:stretch>
                  <a:fillRect l="-424" t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016650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CFC04-6661-6312-79F0-ED8F28D7E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3BA9D3-65A5-6CDE-A440-71BBA38EE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C49F64AE-AD04-E013-67D4-32FF23AC3EE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66700" y="1333500"/>
              <a:ext cx="11475720" cy="36954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mW</m:t>
                              </m:r>
                            </m:oMath>
                          </a14:m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7,8</m:t>
                              </m:r>
                              <m:r>
                                <a:rPr lang="en-US" i="1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× </m:t>
                              </m:r>
                              <m:sSup>
                                <m:sSupPr>
                                  <m:ctrlP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cs-CZ" b="0" i="1" noProof="1" smtClean="0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15</m:t>
                                  </m:r>
                                </m:sup>
                              </m:sSup>
                              <m:r>
                                <a:rPr lang="en-US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foton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cs-CZ" b="0" i="1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0,6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pW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cs-CZ" b="0" i="1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5 </m:t>
                                </m:r>
                                <m:r>
                                  <a:rPr lang="en-US" i="1" noProof="1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 </m:t>
                                </m:r>
                                <m:sSup>
                                  <m:sSupPr>
                                    <m:ctrlPr>
                                      <a:rPr lang="en-US" i="1" noProof="1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 noProof="1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cs-CZ" b="0" i="1" noProof="1" smtClean="0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  <m:r>
                                  <a:rPr lang="en-US" noProof="1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foton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Dosah (zesílení):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26352277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C49F64AE-AD04-E013-67D4-32FF23AC3EE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66700" y="1333500"/>
              <a:ext cx="11475720" cy="36954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2419" t="-111111" r="-91129" b="-3296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67751" t="-111111" r="-296" b="-3296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Dosah (zesílení):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26352277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6424FBE2-FF03-154F-4384-37D1532DF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56865D-C932-B911-D439-62BF165B8C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C02FE17-017D-A7C4-F138-D448AB7C269D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6E14084-4E4D-E651-FDAF-1E8139AF0EA0}"/>
                  </a:ext>
                </a:extLst>
              </p:cNvPr>
              <p:cNvSpPr txBox="1"/>
              <p:nvPr/>
            </p:nvSpPr>
            <p:spPr>
              <a:xfrm>
                <a:off x="2642189" y="3045691"/>
                <a:ext cx="896691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cs-CZ" noProof="1">
                    <a:solidFill>
                      <a:srgbClr val="5A5A5A"/>
                    </a:solidFill>
                  </a:rPr>
                  <a:t>Útlum v typickém G.652 SM vlákně je </a:t>
                </a:r>
                <a14:m>
                  <m:oMath xmlns:m="http://schemas.openxmlformats.org/officeDocument/2006/math">
                    <m:r>
                      <a:rPr lang="en-US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cs-CZ" b="0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,2</m:t>
                    </m:r>
                    <m:r>
                      <a:rPr lang="en-US" i="1" noProof="1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cs-CZ" b="0" i="0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</a:rPr>
                      <m:t>dB</m:t>
                    </m:r>
                    <m:r>
                      <a:rPr lang="cs-CZ" b="0" i="0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</a:rPr>
                      <m:t> @</m:t>
                    </m:r>
                    <m:r>
                      <a:rPr lang="cs-CZ" b="0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b="0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1550</m:t>
                    </m:r>
                    <m:r>
                      <a:rPr lang="cs-CZ" b="0" i="0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cs-CZ" b="0" i="0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</a:rPr>
                      <m:t>nm</m:t>
                    </m:r>
                  </m:oMath>
                </a14:m>
                <a:endParaRPr lang="en-US" b="0" noProof="1">
                  <a:solidFill>
                    <a:srgbClr val="5A5A5A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6E14084-4E4D-E651-FDAF-1E8139AF0E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2189" y="3045691"/>
                <a:ext cx="8966918" cy="646331"/>
              </a:xfrm>
              <a:prstGeom prst="rect">
                <a:avLst/>
              </a:prstGeom>
              <a:blipFill>
                <a:blip r:embed="rId6"/>
                <a:stretch>
                  <a:fillRect l="-424" t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E526DA7-1E88-825B-EBEE-3B627D474110}"/>
              </a:ext>
            </a:extLst>
          </p:cNvPr>
          <p:cNvGraphicFramePr>
            <a:graphicFrameLocks noGrp="1"/>
          </p:cNvGraphicFramePr>
          <p:nvPr/>
        </p:nvGraphicFramePr>
        <p:xfrm>
          <a:off x="618289" y="3574593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53892221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25982786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727744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Délka vlákna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Ztráta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Přenos výkonu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210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25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5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31,6 %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2231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50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10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4089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100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20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2336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150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30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0,1 %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64328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840513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A5BDA-C40D-FBC7-696A-7E5234B27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A8A929-C749-2416-B698-4A807ADB0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59640AB7-EAD6-3740-813F-1AC72831A49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66700" y="1333500"/>
              <a:ext cx="11475720" cy="36954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mW</m:t>
                              </m:r>
                            </m:oMath>
                          </a14:m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7,8</m:t>
                              </m:r>
                              <m:r>
                                <a:rPr lang="en-US" i="1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× </m:t>
                              </m:r>
                              <m:sSup>
                                <m:sSupPr>
                                  <m:ctrlP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cs-CZ" b="0" i="1" noProof="1" smtClean="0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15</m:t>
                                  </m:r>
                                </m:sup>
                              </m:sSup>
                              <m:r>
                                <a:rPr lang="en-US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foton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cs-CZ" b="0" i="1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0,6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pW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cs-CZ" b="0" i="1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5 </m:t>
                                </m:r>
                                <m:r>
                                  <a:rPr lang="en-US" i="1" noProof="1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 </m:t>
                                </m:r>
                                <m:sSup>
                                  <m:sSupPr>
                                    <m:ctrlPr>
                                      <a:rPr lang="en-US" i="1" noProof="1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 noProof="1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cs-CZ" b="0" i="1" noProof="1" smtClean="0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  <m:r>
                                  <a:rPr lang="en-US" noProof="1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foton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Dosah (zesílení):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26352277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59640AB7-EAD6-3740-813F-1AC72831A49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66700" y="1333500"/>
              <a:ext cx="11475720" cy="36954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2419" t="-111111" r="-91129" b="-3296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67751" t="-111111" r="-296" b="-3296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Dosah (zesílení):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26352277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84AC2DEA-DF3A-F8EC-B398-AD03FB2C60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8CB5A6-7AB0-66ED-D4B7-1E5CDF8CDF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B03F75E-C236-F7D6-613E-5247E56B7233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991859C-3A82-EE47-A3C3-55A77E2B7E02}"/>
                  </a:ext>
                </a:extLst>
              </p:cNvPr>
              <p:cNvSpPr txBox="1"/>
              <p:nvPr/>
            </p:nvSpPr>
            <p:spPr>
              <a:xfrm>
                <a:off x="2642189" y="3045691"/>
                <a:ext cx="896691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cs-CZ" noProof="1">
                    <a:solidFill>
                      <a:srgbClr val="5A5A5A"/>
                    </a:solidFill>
                  </a:rPr>
                  <a:t>Útlum v typickém G.652 SM vlákně je </a:t>
                </a:r>
                <a14:m>
                  <m:oMath xmlns:m="http://schemas.openxmlformats.org/officeDocument/2006/math">
                    <m:r>
                      <a:rPr lang="en-US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cs-CZ" b="0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,2</m:t>
                    </m:r>
                    <m:r>
                      <a:rPr lang="en-US" i="1" noProof="1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cs-CZ" b="0" i="0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</a:rPr>
                      <m:t>dB</m:t>
                    </m:r>
                    <m:r>
                      <a:rPr lang="cs-CZ" b="0" i="0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</a:rPr>
                      <m:t> @</m:t>
                    </m:r>
                    <m:r>
                      <a:rPr lang="cs-CZ" b="0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b="0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1550</m:t>
                    </m:r>
                    <m:r>
                      <a:rPr lang="cs-CZ" b="0" i="0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cs-CZ" b="0" i="0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</a:rPr>
                      <m:t>nm</m:t>
                    </m:r>
                  </m:oMath>
                </a14:m>
                <a:endParaRPr lang="en-US" b="0" noProof="1">
                  <a:solidFill>
                    <a:srgbClr val="5A5A5A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991859C-3A82-EE47-A3C3-55A77E2B7E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2189" y="3045691"/>
                <a:ext cx="8966918" cy="646331"/>
              </a:xfrm>
              <a:prstGeom prst="rect">
                <a:avLst/>
              </a:prstGeom>
              <a:blipFill>
                <a:blip r:embed="rId6"/>
                <a:stretch>
                  <a:fillRect l="-424" t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4F25014-39C8-A2C8-5FE7-C99F84031794}"/>
              </a:ext>
            </a:extLst>
          </p:cNvPr>
          <p:cNvGraphicFramePr>
            <a:graphicFrameLocks noGrp="1"/>
          </p:cNvGraphicFramePr>
          <p:nvPr/>
        </p:nvGraphicFramePr>
        <p:xfrm>
          <a:off x="618289" y="3574593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53892221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25982786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727744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Délka vlákna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Ztráta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Přenos výkonu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210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25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5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31,6 %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2231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50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10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4089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100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20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2336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150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30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0,1 %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643287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9738DB8-A771-BBC5-EA63-341154916A0A}"/>
              </a:ext>
            </a:extLst>
          </p:cNvPr>
          <p:cNvSpPr txBox="1"/>
          <p:nvPr/>
        </p:nvSpPr>
        <p:spPr>
          <a:xfrm>
            <a:off x="9721114" y="3677858"/>
            <a:ext cx="1475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Rozdíl</a:t>
            </a:r>
            <a:r>
              <a:rPr lang="en-US" dirty="0"/>
              <a:t> o </a:t>
            </a:r>
            <a:r>
              <a:rPr lang="en-US" dirty="0" err="1"/>
              <a:t>řád</a:t>
            </a:r>
            <a:r>
              <a:rPr lang="en-US" dirty="0"/>
              <a:t>:</a:t>
            </a:r>
          </a:p>
          <a:p>
            <a:r>
              <a:rPr lang="en-US" dirty="0"/>
              <a:t>1 B = 10 dB</a:t>
            </a:r>
          </a:p>
        </p:txBody>
      </p:sp>
    </p:spTree>
    <p:extLst>
      <p:ext uri="{BB962C8B-B14F-4D97-AF65-F5344CB8AC3E}">
        <p14:creationId xmlns:p14="http://schemas.microsoft.com/office/powerpoint/2010/main" val="162207373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30DCF-9BDE-4BFD-5D49-BAFD117BF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11E3A6-47E7-984A-1BAD-27F8B6113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4C827696-DC4C-C39D-F6DE-F7D986423A9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66700" y="1333500"/>
              <a:ext cx="11475720" cy="36954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mW</m:t>
                              </m:r>
                            </m:oMath>
                          </a14:m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7,8</m:t>
                              </m:r>
                              <m:r>
                                <a:rPr lang="en-US" i="1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× </m:t>
                              </m:r>
                              <m:sSup>
                                <m:sSupPr>
                                  <m:ctrlP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cs-CZ" b="0" i="1" noProof="1" smtClean="0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15</m:t>
                                  </m:r>
                                </m:sup>
                              </m:sSup>
                              <m:r>
                                <a:rPr lang="en-US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foton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cs-CZ" b="0" i="1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0,6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pW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cs-CZ" b="0" i="1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5 </m:t>
                                </m:r>
                                <m:r>
                                  <a:rPr lang="en-US" i="1" noProof="1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 </m:t>
                                </m:r>
                                <m:sSup>
                                  <m:sSupPr>
                                    <m:ctrlPr>
                                      <a:rPr lang="en-US" i="1" noProof="1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 noProof="1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cs-CZ" b="0" i="1" noProof="1" smtClean="0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  <m:r>
                                  <a:rPr lang="en-US" noProof="1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foton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Dosah (zesílení):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26352277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4C827696-DC4C-C39D-F6DE-F7D986423A9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66700" y="1333500"/>
              <a:ext cx="11475720" cy="36954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2419" t="-111111" r="-91129" b="-3296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67751" t="-111111" r="-296" b="-3296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Dosah (zesílení):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26352277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CC6CC8C0-876D-0B81-C98E-673B7501B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263AD70-2393-45A8-3A92-82CB4A28E1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5D16EAE-95B4-D71B-3791-CFA6FF5C7077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2F0EE68-ECD4-5BB4-DA6A-0F502836E33F}"/>
                  </a:ext>
                </a:extLst>
              </p:cNvPr>
              <p:cNvSpPr txBox="1"/>
              <p:nvPr/>
            </p:nvSpPr>
            <p:spPr>
              <a:xfrm>
                <a:off x="2642189" y="3045691"/>
                <a:ext cx="896691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cs-CZ" noProof="1">
                    <a:solidFill>
                      <a:srgbClr val="5A5A5A"/>
                    </a:solidFill>
                  </a:rPr>
                  <a:t>Útlum v typickém G.652 SM vlákně je </a:t>
                </a:r>
                <a14:m>
                  <m:oMath xmlns:m="http://schemas.openxmlformats.org/officeDocument/2006/math">
                    <m:r>
                      <a:rPr lang="en-US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cs-CZ" b="0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,2</m:t>
                    </m:r>
                    <m:r>
                      <a:rPr lang="en-US" i="1" noProof="1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cs-CZ" b="0" i="0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</a:rPr>
                      <m:t>dB</m:t>
                    </m:r>
                    <m:r>
                      <a:rPr lang="cs-CZ" b="0" i="0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</a:rPr>
                      <m:t> @</m:t>
                    </m:r>
                    <m:r>
                      <a:rPr lang="cs-CZ" b="0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b="0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1550</m:t>
                    </m:r>
                    <m:r>
                      <a:rPr lang="cs-CZ" b="0" i="0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cs-CZ" b="0" i="0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</a:rPr>
                      <m:t>nm</m:t>
                    </m:r>
                  </m:oMath>
                </a14:m>
                <a:endParaRPr lang="en-US" b="0" noProof="1">
                  <a:solidFill>
                    <a:srgbClr val="5A5A5A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2F0EE68-ECD4-5BB4-DA6A-0F502836E3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2189" y="3045691"/>
                <a:ext cx="8966918" cy="646331"/>
              </a:xfrm>
              <a:prstGeom prst="rect">
                <a:avLst/>
              </a:prstGeom>
              <a:blipFill>
                <a:blip r:embed="rId6"/>
                <a:stretch>
                  <a:fillRect l="-424" t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806AB85-29E3-62ED-2605-BFAE946D2A1D}"/>
              </a:ext>
            </a:extLst>
          </p:cNvPr>
          <p:cNvGraphicFramePr>
            <a:graphicFrameLocks noGrp="1"/>
          </p:cNvGraphicFramePr>
          <p:nvPr/>
        </p:nvGraphicFramePr>
        <p:xfrm>
          <a:off x="618289" y="3574593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53892221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25982786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727744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Délka vlákna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Ztráta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Přenos výkonu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210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25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5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31,6 %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2231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50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10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4089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100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20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2336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150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30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0,1 %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643287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47B2F9B-B94C-B3CD-7891-C809815E8C36}"/>
              </a:ext>
            </a:extLst>
          </p:cNvPr>
          <p:cNvSpPr txBox="1"/>
          <p:nvPr/>
        </p:nvSpPr>
        <p:spPr>
          <a:xfrm>
            <a:off x="9721114" y="3677858"/>
            <a:ext cx="1475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Rozdíl</a:t>
            </a:r>
            <a:r>
              <a:rPr lang="en-US" dirty="0"/>
              <a:t> o </a:t>
            </a:r>
            <a:r>
              <a:rPr lang="en-US" dirty="0" err="1"/>
              <a:t>řád</a:t>
            </a:r>
            <a:r>
              <a:rPr lang="en-US" dirty="0"/>
              <a:t>:</a:t>
            </a:r>
          </a:p>
          <a:p>
            <a:r>
              <a:rPr lang="en-US" dirty="0"/>
              <a:t>1 B = 10 dB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5938EC-7D11-CCCB-04BD-35E0526FC2B8}"/>
              </a:ext>
            </a:extLst>
          </p:cNvPr>
          <p:cNvCxnSpPr>
            <a:cxnSpLocks/>
          </p:cNvCxnSpPr>
          <p:nvPr/>
        </p:nvCxnSpPr>
        <p:spPr>
          <a:xfrm flipH="1">
            <a:off x="618289" y="5055808"/>
            <a:ext cx="82550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24B747C-5B07-308C-2603-1133CD22F80E}"/>
              </a:ext>
            </a:extLst>
          </p:cNvPr>
          <p:cNvSpPr txBox="1"/>
          <p:nvPr/>
        </p:nvSpPr>
        <p:spPr>
          <a:xfrm>
            <a:off x="6723968" y="4686476"/>
            <a:ext cx="238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noProof="1"/>
              <a:t>Max dosah bez EDFA</a:t>
            </a:r>
          </a:p>
        </p:txBody>
      </p:sp>
    </p:spTree>
    <p:extLst>
      <p:ext uri="{BB962C8B-B14F-4D97-AF65-F5344CB8AC3E}">
        <p14:creationId xmlns:p14="http://schemas.microsoft.com/office/powerpoint/2010/main" val="315198912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60991-F87D-450C-5EAF-97AA14454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DA9DD9-2C14-4E67-6835-C92F88D9F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EA1F84A5-344B-B45D-E8B1-C6895A2DA0F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66700" y="1333500"/>
              <a:ext cx="11475720" cy="36954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mW</m:t>
                              </m:r>
                            </m:oMath>
                          </a14:m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7,8</m:t>
                              </m:r>
                              <m:r>
                                <a:rPr lang="en-US" i="1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× </m:t>
                              </m:r>
                              <m:sSup>
                                <m:sSupPr>
                                  <m:ctrlP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cs-CZ" b="0" i="1" noProof="1" smtClean="0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15</m:t>
                                  </m:r>
                                </m:sup>
                              </m:sSup>
                              <m:r>
                                <a:rPr lang="en-US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foton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cs-CZ" b="0" i="1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0,6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pW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cs-CZ" b="0" i="1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5 </m:t>
                                </m:r>
                                <m:r>
                                  <a:rPr lang="en-US" i="1" noProof="1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 </m:t>
                                </m:r>
                                <m:sSup>
                                  <m:sSupPr>
                                    <m:ctrlPr>
                                      <a:rPr lang="en-US" i="1" noProof="1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 noProof="1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cs-CZ" b="0" i="1" noProof="1" smtClean="0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  <m:r>
                                  <a:rPr lang="en-US" noProof="1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foton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Dosah (zesílení):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26352277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EA1F84A5-344B-B45D-E8B1-C6895A2DA0F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66700" y="1333500"/>
              <a:ext cx="11475720" cy="36954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2419" t="-111111" r="-91129" b="-3296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67751" t="-111111" r="-296" b="-3296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Dosah (zesílení):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26352277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0154374A-6DF0-33E8-8380-55DB9CD8E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B16A7AA-2111-B5D7-D17F-F243B07CD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330A4ED-44A6-E76C-31BF-10A31E803717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E3FCB95-2FA3-11DA-C554-5EFA4588F697}"/>
                  </a:ext>
                </a:extLst>
              </p:cNvPr>
              <p:cNvSpPr txBox="1"/>
              <p:nvPr/>
            </p:nvSpPr>
            <p:spPr>
              <a:xfrm>
                <a:off x="2642189" y="3045691"/>
                <a:ext cx="896691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cs-CZ" noProof="1">
                    <a:solidFill>
                      <a:srgbClr val="5A5A5A"/>
                    </a:solidFill>
                  </a:rPr>
                  <a:t>Útlum v typickém G.652 SM vlákně je </a:t>
                </a:r>
                <a14:m>
                  <m:oMath xmlns:m="http://schemas.openxmlformats.org/officeDocument/2006/math">
                    <m:r>
                      <a:rPr lang="en-US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cs-CZ" b="0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,2</m:t>
                    </m:r>
                    <m:r>
                      <a:rPr lang="en-US" i="1" noProof="1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cs-CZ" b="0" i="0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</a:rPr>
                      <m:t>dB</m:t>
                    </m:r>
                    <m:r>
                      <a:rPr lang="cs-CZ" b="0" i="0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</a:rPr>
                      <m:t> @</m:t>
                    </m:r>
                    <m:r>
                      <a:rPr lang="cs-CZ" b="0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b="0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1550</m:t>
                    </m:r>
                    <m:r>
                      <a:rPr lang="cs-CZ" b="0" i="0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cs-CZ" b="0" i="0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</a:rPr>
                      <m:t>nm</m:t>
                    </m:r>
                  </m:oMath>
                </a14:m>
                <a:endParaRPr lang="en-US" b="0" noProof="1">
                  <a:solidFill>
                    <a:srgbClr val="5A5A5A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E3FCB95-2FA3-11DA-C554-5EFA4588F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2189" y="3045691"/>
                <a:ext cx="8966918" cy="646331"/>
              </a:xfrm>
              <a:prstGeom prst="rect">
                <a:avLst/>
              </a:prstGeom>
              <a:blipFill>
                <a:blip r:embed="rId6"/>
                <a:stretch>
                  <a:fillRect l="-424" t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E2939A4-CCA4-49E3-A5F6-AAE62BC3F1FE}"/>
              </a:ext>
            </a:extLst>
          </p:cNvPr>
          <p:cNvGraphicFramePr>
            <a:graphicFrameLocks noGrp="1"/>
          </p:cNvGraphicFramePr>
          <p:nvPr/>
        </p:nvGraphicFramePr>
        <p:xfrm>
          <a:off x="618289" y="3574593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53892221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25982786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727744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Délka vlákna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Ztráta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Přenos výkonu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210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25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5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31,6 %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2231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50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10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4089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100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20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2336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150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30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0,1 %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643287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BA86BD4-7E6F-2B05-B7B6-41D0D6D6053C}"/>
              </a:ext>
            </a:extLst>
          </p:cNvPr>
          <p:cNvSpPr txBox="1"/>
          <p:nvPr/>
        </p:nvSpPr>
        <p:spPr>
          <a:xfrm>
            <a:off x="9721114" y="3677858"/>
            <a:ext cx="1475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Rozdíl</a:t>
            </a:r>
            <a:r>
              <a:rPr lang="en-US" dirty="0"/>
              <a:t> o </a:t>
            </a:r>
            <a:r>
              <a:rPr lang="en-US" dirty="0" err="1"/>
              <a:t>řád</a:t>
            </a:r>
            <a:r>
              <a:rPr lang="en-US" dirty="0"/>
              <a:t>:</a:t>
            </a:r>
          </a:p>
          <a:p>
            <a:r>
              <a:rPr lang="en-US" dirty="0"/>
              <a:t>1 B = 10 dB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7071B86-E812-3A5E-774A-22465CF3D22C}"/>
              </a:ext>
            </a:extLst>
          </p:cNvPr>
          <p:cNvCxnSpPr>
            <a:cxnSpLocks/>
          </p:cNvCxnSpPr>
          <p:nvPr/>
        </p:nvCxnSpPr>
        <p:spPr>
          <a:xfrm flipH="1">
            <a:off x="618289" y="5055808"/>
            <a:ext cx="82550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D8B2214-2246-5977-5546-891BEEEDFEF0}"/>
              </a:ext>
            </a:extLst>
          </p:cNvPr>
          <p:cNvSpPr txBox="1"/>
          <p:nvPr/>
        </p:nvSpPr>
        <p:spPr>
          <a:xfrm>
            <a:off x="6723968" y="4686476"/>
            <a:ext cx="238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noProof="1"/>
              <a:t>Max dosah bez EDFA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13AD33F-3C84-6307-5C99-5463FAE1AC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6640" y="5751958"/>
            <a:ext cx="7772400" cy="9449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C4F6A87-62FA-302E-59B6-F4C3DA55799C}"/>
                  </a:ext>
                </a:extLst>
              </p:cNvPr>
              <p:cNvSpPr txBox="1"/>
              <p:nvPr/>
            </p:nvSpPr>
            <p:spPr>
              <a:xfrm>
                <a:off x="3666289" y="6456223"/>
                <a:ext cx="1960066" cy="4132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000" b="0" i="1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780 000 </m:t>
                      </m:r>
                      <m:r>
                        <m:rPr>
                          <m:sty m:val="p"/>
                        </m:rPr>
                        <a:rPr lang="cs-CZ" sz="1000" b="0" i="0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foton</m:t>
                      </m:r>
                      <m:r>
                        <a:rPr lang="cs-CZ" sz="1000" b="0" i="0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ů</m:t>
                      </m:r>
                    </m:oMath>
                  </m:oMathPara>
                </a14:m>
                <a:endParaRPr lang="en-US" sz="1000" dirty="0"/>
              </a:p>
              <a:p>
                <a:endParaRPr lang="en-US" sz="1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C4F6A87-62FA-302E-59B6-F4C3DA5579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6289" y="6456223"/>
                <a:ext cx="1960066" cy="41325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3B0A7E-6FA1-F8B9-9B72-FC7706774591}"/>
                  </a:ext>
                </a:extLst>
              </p:cNvPr>
              <p:cNvSpPr txBox="1"/>
              <p:nvPr/>
            </p:nvSpPr>
            <p:spPr>
              <a:xfrm>
                <a:off x="6688888" y="6456222"/>
                <a:ext cx="1960066" cy="4132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000" b="0" i="1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7800 </m:t>
                      </m:r>
                      <m:r>
                        <m:rPr>
                          <m:sty m:val="p"/>
                        </m:rPr>
                        <a:rPr lang="cs-CZ" sz="1000" b="0" i="0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foton</m:t>
                      </m:r>
                      <m:r>
                        <a:rPr lang="cs-CZ" sz="1000" b="0" i="0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ů</m:t>
                      </m:r>
                    </m:oMath>
                  </m:oMathPara>
                </a14:m>
                <a:endParaRPr lang="en-US" sz="1000" dirty="0"/>
              </a:p>
              <a:p>
                <a:endParaRPr lang="en-US" sz="1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3B0A7E-6FA1-F8B9-9B72-FC77067745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8888" y="6456222"/>
                <a:ext cx="1960066" cy="41325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2314015-F64C-6658-48E5-3F9616063819}"/>
                  </a:ext>
                </a:extLst>
              </p:cNvPr>
              <p:cNvSpPr txBox="1"/>
              <p:nvPr/>
            </p:nvSpPr>
            <p:spPr>
              <a:xfrm>
                <a:off x="9478623" y="6456222"/>
                <a:ext cx="1960066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000" b="0" i="1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780 000 </m:t>
                      </m:r>
                      <m:r>
                        <m:rPr>
                          <m:sty m:val="p"/>
                        </m:rPr>
                        <a:rPr lang="cs-CZ" sz="1000" b="0" i="0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foton</m:t>
                      </m:r>
                      <m:r>
                        <a:rPr lang="cs-CZ" sz="1000" b="0" i="0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ů</m:t>
                      </m:r>
                    </m:oMath>
                  </m:oMathPara>
                </a14:m>
                <a:br>
                  <a:rPr lang="cs-CZ" sz="1000" b="0" noProof="1">
                    <a:solidFill>
                      <a:srgbClr val="5A5A5A"/>
                    </a:solidFill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cs-CZ" sz="1000" b="0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1000" dirty="0"/>
                  <a:t> šum</a:t>
                </a:r>
              </a:p>
              <a:p>
                <a:endParaRPr lang="en-US" sz="10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2314015-F64C-6658-48E5-3F96160638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8623" y="6456222"/>
                <a:ext cx="1960066" cy="55399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7D02CF49-259A-7FF4-849B-5C0BB2CFF9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735746" y="5780925"/>
            <a:ext cx="1062231" cy="6463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ECB4982-69F9-1609-1760-FD171F900E7F}"/>
                  </a:ext>
                </a:extLst>
              </p:cNvPr>
              <p:cNvSpPr txBox="1"/>
              <p:nvPr/>
            </p:nvSpPr>
            <p:spPr>
              <a:xfrm>
                <a:off x="9861972" y="5373245"/>
                <a:ext cx="20794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dirty="0"/>
                  <a:t>Lze opakovat </a:t>
                </a:r>
                <a14:m>
                  <m:oMath xmlns:m="http://schemas.openxmlformats.org/officeDocument/2006/math">
                    <m:r>
                      <a:rPr lang="cs-CZ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  <m:r>
                      <a:rPr lang="cs-CZ" b="0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</m:t>
                    </m:r>
                  </m:oMath>
                </a14:m>
                <a:endParaRPr lang="cs-CZ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ECB4982-69F9-1609-1760-FD171F900E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1972" y="5373245"/>
                <a:ext cx="2079415" cy="369332"/>
              </a:xfrm>
              <a:prstGeom prst="rect">
                <a:avLst/>
              </a:prstGeom>
              <a:blipFill>
                <a:blip r:embed="rId11"/>
                <a:stretch>
                  <a:fillRect l="-1818"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09ED2AE6-A2D6-0BE8-71A8-686A0DDF71C4}"/>
              </a:ext>
            </a:extLst>
          </p:cNvPr>
          <p:cNvSpPr txBox="1"/>
          <p:nvPr/>
        </p:nvSpPr>
        <p:spPr>
          <a:xfrm>
            <a:off x="5867405" y="5671270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km</a:t>
            </a:r>
          </a:p>
        </p:txBody>
      </p:sp>
    </p:spTree>
    <p:extLst>
      <p:ext uri="{BB962C8B-B14F-4D97-AF65-F5344CB8AC3E}">
        <p14:creationId xmlns:p14="http://schemas.microsoft.com/office/powerpoint/2010/main" val="57068198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5D272-EA07-3E26-0C6E-58C6D76D2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83EE33-A31A-6AE8-1F3D-229C9B1C0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CC047ADC-1A2C-202E-3544-3217F149DDB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35294999"/>
                  </p:ext>
                </p:extLst>
              </p:nvPr>
            </p:nvGraphicFramePr>
            <p:xfrm>
              <a:off x="266700" y="1333500"/>
              <a:ext cx="11475720" cy="36954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mW</m:t>
                              </m:r>
                            </m:oMath>
                          </a14:m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7,8</m:t>
                              </m:r>
                              <m:r>
                                <a:rPr lang="en-US" i="1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× </m:t>
                              </m:r>
                              <m:sSup>
                                <m:sSupPr>
                                  <m:ctrlP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cs-CZ" b="0" i="1" noProof="1" smtClean="0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15</m:t>
                                  </m:r>
                                </m:sup>
                              </m:sSup>
                              <m:r>
                                <a:rPr lang="en-US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foton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cs-CZ" b="0" i="1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0,6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pW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cs-CZ" b="0" i="1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5 </m:t>
                                </m:r>
                                <m:r>
                                  <a:rPr lang="en-US" i="1" noProof="1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 </m:t>
                                </m:r>
                                <m:sSup>
                                  <m:sSupPr>
                                    <m:ctrlPr>
                                      <a:rPr lang="en-US" i="1" noProof="1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 noProof="1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cs-CZ" b="0" i="1" noProof="1" smtClean="0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  <m:r>
                                  <a:rPr lang="en-US" noProof="1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foton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Dosah (zesílení):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až tisíce km (lze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6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26352277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CC047ADC-1A2C-202E-3544-3217F149DDB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35294999"/>
                  </p:ext>
                </p:extLst>
              </p:nvPr>
            </p:nvGraphicFramePr>
            <p:xfrm>
              <a:off x="266700" y="1333500"/>
              <a:ext cx="11475720" cy="36954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2419" t="-111111" r="-91129" b="-3296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67751" t="-111111" r="-296" b="-3296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Dosah (zesílení):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až tisíce km (lze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6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26352277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C008215E-8D4B-0B74-DBE7-A3B4ECEDA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DEBF82B-695D-B336-6A5F-9A353CFD07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573E9CE-7D42-6DAF-5179-013D4516B4D7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D8D24A2-0C68-723C-B3D3-76DF2B7F79F1}"/>
              </a:ext>
            </a:extLst>
          </p:cNvPr>
          <p:cNvGraphicFramePr>
            <a:graphicFrameLocks noGrp="1"/>
          </p:cNvGraphicFramePr>
          <p:nvPr/>
        </p:nvGraphicFramePr>
        <p:xfrm>
          <a:off x="618289" y="3574593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53892221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25982786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727744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Délka vlákna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Ztráta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Přenos výkonu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210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25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5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31,6 %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2231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50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10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4089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100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20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2336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150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30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0,1 %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643287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E5F67D6-8B11-FE68-DE32-9A5A6613C185}"/>
              </a:ext>
            </a:extLst>
          </p:cNvPr>
          <p:cNvSpPr txBox="1"/>
          <p:nvPr/>
        </p:nvSpPr>
        <p:spPr>
          <a:xfrm>
            <a:off x="9721114" y="3677858"/>
            <a:ext cx="1475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Rozdíl</a:t>
            </a:r>
            <a:r>
              <a:rPr lang="en-US" dirty="0"/>
              <a:t> o </a:t>
            </a:r>
            <a:r>
              <a:rPr lang="en-US" dirty="0" err="1"/>
              <a:t>řád</a:t>
            </a:r>
            <a:r>
              <a:rPr lang="en-US" dirty="0"/>
              <a:t>:</a:t>
            </a:r>
          </a:p>
          <a:p>
            <a:r>
              <a:rPr lang="en-US" dirty="0"/>
              <a:t>1 B = 10 dB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273563-D51B-2238-2F70-6B259FC63FE3}"/>
              </a:ext>
            </a:extLst>
          </p:cNvPr>
          <p:cNvCxnSpPr>
            <a:cxnSpLocks/>
          </p:cNvCxnSpPr>
          <p:nvPr/>
        </p:nvCxnSpPr>
        <p:spPr>
          <a:xfrm flipH="1">
            <a:off x="618289" y="5055808"/>
            <a:ext cx="82550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B388E09-0C1B-5A11-A2BD-20DAA7B6BE9E}"/>
              </a:ext>
            </a:extLst>
          </p:cNvPr>
          <p:cNvSpPr txBox="1"/>
          <p:nvPr/>
        </p:nvSpPr>
        <p:spPr>
          <a:xfrm>
            <a:off x="6723968" y="4686476"/>
            <a:ext cx="238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noProof="1"/>
              <a:t>Max dosah bez EDFA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D17FB6-B746-B8E8-B81B-4A5262877F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6640" y="5751958"/>
            <a:ext cx="7772400" cy="9449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C2D6794-4850-B4A1-050F-C7E7A901B5F3}"/>
                  </a:ext>
                </a:extLst>
              </p:cNvPr>
              <p:cNvSpPr txBox="1"/>
              <p:nvPr/>
            </p:nvSpPr>
            <p:spPr>
              <a:xfrm>
                <a:off x="3666289" y="6456223"/>
                <a:ext cx="1960066" cy="4132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000" b="0" i="1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780 000 </m:t>
                      </m:r>
                      <m:r>
                        <m:rPr>
                          <m:sty m:val="p"/>
                        </m:rPr>
                        <a:rPr lang="cs-CZ" sz="1000" b="0" i="0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foton</m:t>
                      </m:r>
                      <m:r>
                        <a:rPr lang="cs-CZ" sz="1000" b="0" i="0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ů</m:t>
                      </m:r>
                    </m:oMath>
                  </m:oMathPara>
                </a14:m>
                <a:endParaRPr lang="en-US" sz="1000" dirty="0"/>
              </a:p>
              <a:p>
                <a:endParaRPr lang="en-US" sz="1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C2D6794-4850-B4A1-050F-C7E7A901B5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6289" y="6456223"/>
                <a:ext cx="1960066" cy="41325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0723A0D-B137-5DB6-78EF-4918EE705119}"/>
                  </a:ext>
                </a:extLst>
              </p:cNvPr>
              <p:cNvSpPr txBox="1"/>
              <p:nvPr/>
            </p:nvSpPr>
            <p:spPr>
              <a:xfrm>
                <a:off x="6688888" y="6456222"/>
                <a:ext cx="1960066" cy="4132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000" b="0" i="1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7800 </m:t>
                      </m:r>
                      <m:r>
                        <m:rPr>
                          <m:sty m:val="p"/>
                        </m:rPr>
                        <a:rPr lang="cs-CZ" sz="1000" b="0" i="0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foton</m:t>
                      </m:r>
                      <m:r>
                        <a:rPr lang="cs-CZ" sz="1000" b="0" i="0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ů</m:t>
                      </m:r>
                    </m:oMath>
                  </m:oMathPara>
                </a14:m>
                <a:endParaRPr lang="en-US" sz="1000" dirty="0"/>
              </a:p>
              <a:p>
                <a:endParaRPr lang="en-US" sz="1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0723A0D-B137-5DB6-78EF-4918EE7051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8888" y="6456222"/>
                <a:ext cx="1960066" cy="41325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84E84ED-7F38-8B00-39C7-F4C986422412}"/>
                  </a:ext>
                </a:extLst>
              </p:cNvPr>
              <p:cNvSpPr txBox="1"/>
              <p:nvPr/>
            </p:nvSpPr>
            <p:spPr>
              <a:xfrm>
                <a:off x="9478623" y="6456222"/>
                <a:ext cx="1960066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000" b="0" i="1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780 000 </m:t>
                      </m:r>
                      <m:r>
                        <m:rPr>
                          <m:sty m:val="p"/>
                        </m:rPr>
                        <a:rPr lang="cs-CZ" sz="1000" b="0" i="0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foton</m:t>
                      </m:r>
                      <m:r>
                        <a:rPr lang="cs-CZ" sz="1000" b="0" i="0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ů</m:t>
                      </m:r>
                    </m:oMath>
                  </m:oMathPara>
                </a14:m>
                <a:br>
                  <a:rPr lang="cs-CZ" sz="1000" b="0" noProof="1">
                    <a:solidFill>
                      <a:srgbClr val="5A5A5A"/>
                    </a:solidFill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cs-CZ" sz="1000" b="0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1000" dirty="0"/>
                  <a:t> šum</a:t>
                </a:r>
              </a:p>
              <a:p>
                <a:endParaRPr lang="en-US" sz="10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84E84ED-7F38-8B00-39C7-F4C9864224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8623" y="6456222"/>
                <a:ext cx="1960066" cy="5539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B25FC636-D7D2-450E-5A11-BE701267CC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735746" y="5780925"/>
            <a:ext cx="1062231" cy="6463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24E7ED0-B68A-CF51-5BB6-01F9B4779D60}"/>
                  </a:ext>
                </a:extLst>
              </p:cNvPr>
              <p:cNvSpPr txBox="1"/>
              <p:nvPr/>
            </p:nvSpPr>
            <p:spPr>
              <a:xfrm>
                <a:off x="9861972" y="5373245"/>
                <a:ext cx="20794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dirty="0"/>
                  <a:t>Lze opakovat </a:t>
                </a:r>
                <a14:m>
                  <m:oMath xmlns:m="http://schemas.openxmlformats.org/officeDocument/2006/math">
                    <m:r>
                      <a:rPr lang="cs-CZ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  <m:r>
                      <a:rPr lang="cs-CZ" b="0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</m:t>
                    </m:r>
                  </m:oMath>
                </a14:m>
                <a:endParaRPr lang="cs-CZ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24E7ED0-B68A-CF51-5BB6-01F9B4779D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1972" y="5373245"/>
                <a:ext cx="2079415" cy="369332"/>
              </a:xfrm>
              <a:prstGeom prst="rect">
                <a:avLst/>
              </a:prstGeom>
              <a:blipFill>
                <a:blip r:embed="rId10"/>
                <a:stretch>
                  <a:fillRect l="-1818"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9F7C1468-3C3A-A6D7-77F8-83B8D8F74243}"/>
              </a:ext>
            </a:extLst>
          </p:cNvPr>
          <p:cNvSpPr txBox="1"/>
          <p:nvPr/>
        </p:nvSpPr>
        <p:spPr>
          <a:xfrm>
            <a:off x="5867405" y="5671270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km</a:t>
            </a:r>
          </a:p>
        </p:txBody>
      </p:sp>
    </p:spTree>
    <p:extLst>
      <p:ext uri="{BB962C8B-B14F-4D97-AF65-F5344CB8AC3E}">
        <p14:creationId xmlns:p14="http://schemas.microsoft.com/office/powerpoint/2010/main" val="365517684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967F1E-12C8-4902-B713-033156408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01CCFE-8D07-603C-D721-CAEE100FD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EAF51651-DFF8-4FBA-9E01-B7C5611C449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97130601"/>
                  </p:ext>
                </p:extLst>
              </p:nvPr>
            </p:nvGraphicFramePr>
            <p:xfrm>
              <a:off x="266700" y="1333500"/>
              <a:ext cx="11475720" cy="36954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mW</m:t>
                              </m:r>
                            </m:oMath>
                          </a14:m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7,8</m:t>
                              </m:r>
                              <m:r>
                                <a:rPr lang="en-US" i="1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× </m:t>
                              </m:r>
                              <m:sSup>
                                <m:sSupPr>
                                  <m:ctrlP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cs-CZ" b="0" i="1" noProof="1" smtClean="0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15</m:t>
                                  </m:r>
                                </m:sup>
                              </m:sSup>
                              <m:r>
                                <a:rPr lang="en-US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foton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cs-CZ" b="0" i="1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0,6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pW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cs-CZ" b="0" i="1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5 </m:t>
                                </m:r>
                                <m:r>
                                  <a:rPr lang="en-US" i="1" noProof="1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 </m:t>
                                </m:r>
                                <m:sSup>
                                  <m:sSupPr>
                                    <m:ctrlPr>
                                      <a:rPr lang="en-US" i="1" noProof="1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 noProof="1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cs-CZ" b="0" i="1" noProof="1" smtClean="0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  <m:r>
                                  <a:rPr lang="en-US" noProof="1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foton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Dosah (zesílení):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až tisíce km (lze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6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26352277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EAF51651-DFF8-4FBA-9E01-B7C5611C449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97130601"/>
                  </p:ext>
                </p:extLst>
              </p:nvPr>
            </p:nvGraphicFramePr>
            <p:xfrm>
              <a:off x="266700" y="1333500"/>
              <a:ext cx="11475720" cy="36954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2419" t="-111111" r="-91129" b="-3296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67751" t="-111111" r="-296" b="-3296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Dosah (zesílení):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až tisíce km (lze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6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26352277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65B5DCC5-3654-3981-44FA-6F2080BCE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FB29F0-874C-9B1D-B006-1771FB26A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2351854-2E14-3C27-6CD1-8C98040D72E9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F297600-823A-95A4-DCA3-850464A23C3F}"/>
              </a:ext>
            </a:extLst>
          </p:cNvPr>
          <p:cNvGraphicFramePr>
            <a:graphicFrameLocks noGrp="1"/>
          </p:cNvGraphicFramePr>
          <p:nvPr/>
        </p:nvGraphicFramePr>
        <p:xfrm>
          <a:off x="618289" y="3574593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53892221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25982786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727744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Délka vlákna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Ztráta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Přenos výkonu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210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25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5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31,6 %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2231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50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10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4089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100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20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2336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150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30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0,1 %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6432876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A095B86D-21C4-92D9-667A-3D6BA678AA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6640" y="5751958"/>
            <a:ext cx="7772400" cy="9449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F080E42-9FFE-93FB-65D1-F2EB6F495A67}"/>
                  </a:ext>
                </a:extLst>
              </p:cNvPr>
              <p:cNvSpPr txBox="1"/>
              <p:nvPr/>
            </p:nvSpPr>
            <p:spPr>
              <a:xfrm>
                <a:off x="3666289" y="6456223"/>
                <a:ext cx="1960066" cy="4132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000" b="0" i="1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780 000 </m:t>
                      </m:r>
                      <m:r>
                        <m:rPr>
                          <m:sty m:val="p"/>
                        </m:rPr>
                        <a:rPr lang="cs-CZ" sz="1000" b="0" i="0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foton</m:t>
                      </m:r>
                      <m:r>
                        <a:rPr lang="cs-CZ" sz="1000" b="0" i="0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ů</m:t>
                      </m:r>
                    </m:oMath>
                  </m:oMathPara>
                </a14:m>
                <a:endParaRPr lang="en-US" sz="1000" dirty="0"/>
              </a:p>
              <a:p>
                <a:endParaRPr lang="en-US" sz="1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F080E42-9FFE-93FB-65D1-F2EB6F495A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6289" y="6456223"/>
                <a:ext cx="1960066" cy="41325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7C77281-1030-6CF3-0A30-86C990FAEBEC}"/>
                  </a:ext>
                </a:extLst>
              </p:cNvPr>
              <p:cNvSpPr txBox="1"/>
              <p:nvPr/>
            </p:nvSpPr>
            <p:spPr>
              <a:xfrm>
                <a:off x="6688888" y="6456222"/>
                <a:ext cx="1960066" cy="4132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000" b="0" i="1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7800 </m:t>
                      </m:r>
                      <m:r>
                        <m:rPr>
                          <m:sty m:val="p"/>
                        </m:rPr>
                        <a:rPr lang="cs-CZ" sz="1000" b="0" i="0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foton</m:t>
                      </m:r>
                      <m:r>
                        <a:rPr lang="cs-CZ" sz="1000" b="0" i="0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ů</m:t>
                      </m:r>
                    </m:oMath>
                  </m:oMathPara>
                </a14:m>
                <a:endParaRPr lang="en-US" sz="1000" dirty="0"/>
              </a:p>
              <a:p>
                <a:endParaRPr lang="en-US" sz="1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7C77281-1030-6CF3-0A30-86C990FAE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8888" y="6456222"/>
                <a:ext cx="1960066" cy="41325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2D84C9F-E876-B974-8934-2D420417B003}"/>
                  </a:ext>
                </a:extLst>
              </p:cNvPr>
              <p:cNvSpPr txBox="1"/>
              <p:nvPr/>
            </p:nvSpPr>
            <p:spPr>
              <a:xfrm>
                <a:off x="9478623" y="6456222"/>
                <a:ext cx="1960066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000" b="0" i="1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780 000 </m:t>
                      </m:r>
                      <m:r>
                        <m:rPr>
                          <m:sty m:val="p"/>
                        </m:rPr>
                        <a:rPr lang="cs-CZ" sz="1000" b="0" i="0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foton</m:t>
                      </m:r>
                      <m:r>
                        <a:rPr lang="cs-CZ" sz="1000" b="0" i="0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ů</m:t>
                      </m:r>
                    </m:oMath>
                  </m:oMathPara>
                </a14:m>
                <a:br>
                  <a:rPr lang="cs-CZ" sz="1000" b="0" noProof="1">
                    <a:solidFill>
                      <a:srgbClr val="5A5A5A"/>
                    </a:solidFill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cs-CZ" sz="1000" b="0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1000" dirty="0"/>
                  <a:t> šum</a:t>
                </a:r>
              </a:p>
              <a:p>
                <a:endParaRPr lang="en-US" sz="10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2D84C9F-E876-B974-8934-2D420417B0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8623" y="6456222"/>
                <a:ext cx="1960066" cy="5539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BCBFAC0E-CD15-061C-DE61-AEC5A2609E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735746" y="5780925"/>
            <a:ext cx="1062231" cy="6463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0132036-1917-6C89-D8C7-8C564413DE44}"/>
                  </a:ext>
                </a:extLst>
              </p:cNvPr>
              <p:cNvSpPr txBox="1"/>
              <p:nvPr/>
            </p:nvSpPr>
            <p:spPr>
              <a:xfrm>
                <a:off x="9861972" y="5373245"/>
                <a:ext cx="20794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dirty="0"/>
                  <a:t>Lze opakovat </a:t>
                </a:r>
                <a14:m>
                  <m:oMath xmlns:m="http://schemas.openxmlformats.org/officeDocument/2006/math">
                    <m:r>
                      <a:rPr lang="cs-CZ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  <m:r>
                      <a:rPr lang="cs-CZ" b="0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</m:t>
                    </m:r>
                  </m:oMath>
                </a14:m>
                <a:endParaRPr lang="cs-CZ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0132036-1917-6C89-D8C7-8C564413D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1972" y="5373245"/>
                <a:ext cx="2079415" cy="369332"/>
              </a:xfrm>
              <a:prstGeom prst="rect">
                <a:avLst/>
              </a:prstGeom>
              <a:blipFill>
                <a:blip r:embed="rId10"/>
                <a:stretch>
                  <a:fillRect l="-1818"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7FB7C08B-D082-E381-5AA4-90ED07125FF1}"/>
              </a:ext>
            </a:extLst>
          </p:cNvPr>
          <p:cNvSpPr txBox="1"/>
          <p:nvPr/>
        </p:nvSpPr>
        <p:spPr>
          <a:xfrm>
            <a:off x="5867405" y="5671270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km</a:t>
            </a:r>
          </a:p>
        </p:txBody>
      </p:sp>
    </p:spTree>
    <p:extLst>
      <p:ext uri="{BB962C8B-B14F-4D97-AF65-F5344CB8AC3E}">
        <p14:creationId xmlns:p14="http://schemas.microsoft.com/office/powerpoint/2010/main" val="350402201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4A6ED-B7B0-476F-1965-39D36F79B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FC731D-697F-A7B3-BF00-7C531FCFA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19737C67-024B-8B58-87AF-B116F3FB51BC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66700" y="1333500"/>
              <a:ext cx="11475720" cy="36954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mW</m:t>
                              </m:r>
                            </m:oMath>
                          </a14:m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7,8</m:t>
                              </m:r>
                              <m:r>
                                <a:rPr lang="en-US" i="1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× </m:t>
                              </m:r>
                              <m:sSup>
                                <m:sSupPr>
                                  <m:ctrlP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cs-CZ" b="0" i="1" noProof="1" smtClean="0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15</m:t>
                                  </m:r>
                                </m:sup>
                              </m:sSup>
                              <m:r>
                                <a:rPr lang="en-US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foton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cs-CZ" b="0" i="1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0,6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pW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cs-CZ" b="0" i="1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5 </m:t>
                                </m:r>
                                <m:r>
                                  <a:rPr lang="en-US" i="1" noProof="1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 </m:t>
                                </m:r>
                                <m:sSup>
                                  <m:sSupPr>
                                    <m:ctrlPr>
                                      <a:rPr lang="en-US" i="1" noProof="1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 noProof="1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cs-CZ" b="0" i="1" noProof="1" smtClean="0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  <m:r>
                                  <a:rPr lang="en-US" noProof="1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foton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Dosah (zesílení):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až tisíce km (lze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6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26352277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19737C67-024B-8B58-87AF-B116F3FB51BC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66700" y="1333500"/>
              <a:ext cx="11475720" cy="36954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2419" t="-111111" r="-91129" b="-3296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67751" t="-111111" r="-296" b="-3296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Dosah (zesílení):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až tisíce km (lze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6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26352277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CF38EA6A-6C42-ACF4-B598-B86AA6E2F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39066E5-0F5A-9120-0EFB-EFC0CA1A67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FB36FC1-39FA-62D6-C0CD-B5E0E6F295E8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465C0FA-335B-483F-5F4E-52311B5D632E}"/>
              </a:ext>
            </a:extLst>
          </p:cNvPr>
          <p:cNvGraphicFramePr>
            <a:graphicFrameLocks noGrp="1"/>
          </p:cNvGraphicFramePr>
          <p:nvPr/>
        </p:nvGraphicFramePr>
        <p:xfrm>
          <a:off x="618289" y="3574593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53892221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25982786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727744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Délka vlákna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Ztráta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Přenos výkonu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210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25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5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31,6 %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2231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50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10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4089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100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20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2336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150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30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0,1 %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6432876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E9A0EF47-E64A-8F69-B329-311D69546F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6640" y="5751958"/>
            <a:ext cx="7772400" cy="9449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A4948D4-4A97-43EB-7547-9F9D49480460}"/>
                  </a:ext>
                </a:extLst>
              </p:cNvPr>
              <p:cNvSpPr txBox="1"/>
              <p:nvPr/>
            </p:nvSpPr>
            <p:spPr>
              <a:xfrm>
                <a:off x="3666289" y="6456223"/>
                <a:ext cx="1960066" cy="4132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000" b="0" i="1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780 000 </m:t>
                      </m:r>
                      <m:r>
                        <m:rPr>
                          <m:sty m:val="p"/>
                        </m:rPr>
                        <a:rPr lang="cs-CZ" sz="1000" b="0" i="0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foton</m:t>
                      </m:r>
                      <m:r>
                        <a:rPr lang="cs-CZ" sz="1000" b="0" i="0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ů</m:t>
                      </m:r>
                    </m:oMath>
                  </m:oMathPara>
                </a14:m>
                <a:endParaRPr lang="en-US" sz="1000" dirty="0"/>
              </a:p>
              <a:p>
                <a:endParaRPr lang="en-US" sz="1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A4948D4-4A97-43EB-7547-9F9D494804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6289" y="6456223"/>
                <a:ext cx="1960066" cy="41325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61E1B32-427C-257A-7D2E-5497622F921A}"/>
                  </a:ext>
                </a:extLst>
              </p:cNvPr>
              <p:cNvSpPr txBox="1"/>
              <p:nvPr/>
            </p:nvSpPr>
            <p:spPr>
              <a:xfrm>
                <a:off x="6688888" y="6456222"/>
                <a:ext cx="1960066" cy="4132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000" b="0" i="1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7800 </m:t>
                      </m:r>
                      <m:r>
                        <m:rPr>
                          <m:sty m:val="p"/>
                        </m:rPr>
                        <a:rPr lang="cs-CZ" sz="1000" b="0" i="0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foton</m:t>
                      </m:r>
                      <m:r>
                        <a:rPr lang="cs-CZ" sz="1000" b="0" i="0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ů</m:t>
                      </m:r>
                    </m:oMath>
                  </m:oMathPara>
                </a14:m>
                <a:endParaRPr lang="en-US" sz="1000" dirty="0"/>
              </a:p>
              <a:p>
                <a:endParaRPr lang="en-US" sz="1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61E1B32-427C-257A-7D2E-5497622F92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8888" y="6456222"/>
                <a:ext cx="1960066" cy="41325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F77C31E-5320-EE0F-8ED7-FF21E043BF05}"/>
                  </a:ext>
                </a:extLst>
              </p:cNvPr>
              <p:cNvSpPr txBox="1"/>
              <p:nvPr/>
            </p:nvSpPr>
            <p:spPr>
              <a:xfrm>
                <a:off x="9478623" y="6456222"/>
                <a:ext cx="1960066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000" b="0" i="1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780 000 </m:t>
                      </m:r>
                      <m:r>
                        <m:rPr>
                          <m:sty m:val="p"/>
                        </m:rPr>
                        <a:rPr lang="cs-CZ" sz="1000" b="0" i="0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foton</m:t>
                      </m:r>
                      <m:r>
                        <a:rPr lang="cs-CZ" sz="1000" b="0" i="0" noProof="1" smtClean="0">
                          <a:solidFill>
                            <a:srgbClr val="5A5A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ů</m:t>
                      </m:r>
                    </m:oMath>
                  </m:oMathPara>
                </a14:m>
                <a:br>
                  <a:rPr lang="cs-CZ" sz="1000" b="0" noProof="1">
                    <a:solidFill>
                      <a:srgbClr val="5A5A5A"/>
                    </a:solidFill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cs-CZ" sz="1000" b="0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1000" dirty="0"/>
                  <a:t> šum</a:t>
                </a:r>
              </a:p>
              <a:p>
                <a:endParaRPr lang="en-US" sz="10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F77C31E-5320-EE0F-8ED7-FF21E043BF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8623" y="6456222"/>
                <a:ext cx="1960066" cy="5539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6C9A73DF-0AC6-C34F-129C-2F9F99C263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735746" y="5780925"/>
            <a:ext cx="1062231" cy="6463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863DF47-3516-8C68-FC2C-38A938307E02}"/>
                  </a:ext>
                </a:extLst>
              </p:cNvPr>
              <p:cNvSpPr txBox="1"/>
              <p:nvPr/>
            </p:nvSpPr>
            <p:spPr>
              <a:xfrm>
                <a:off x="9861972" y="5373245"/>
                <a:ext cx="20794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dirty="0"/>
                  <a:t>Lze opakovat </a:t>
                </a:r>
                <a14:m>
                  <m:oMath xmlns:m="http://schemas.openxmlformats.org/officeDocument/2006/math">
                    <m:r>
                      <a:rPr lang="cs-CZ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  <m:r>
                      <a:rPr lang="cs-CZ" b="0" i="1" noProof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</m:t>
                    </m:r>
                  </m:oMath>
                </a14:m>
                <a:endParaRPr lang="cs-CZ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863DF47-3516-8C68-FC2C-38A938307E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1972" y="5373245"/>
                <a:ext cx="2079415" cy="369332"/>
              </a:xfrm>
              <a:prstGeom prst="rect">
                <a:avLst/>
              </a:prstGeom>
              <a:blipFill>
                <a:blip r:embed="rId10"/>
                <a:stretch>
                  <a:fillRect l="-1818"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2AE5219F-6E18-A34D-B84C-BEDEB120FAA7}"/>
              </a:ext>
            </a:extLst>
          </p:cNvPr>
          <p:cNvSpPr txBox="1"/>
          <p:nvPr/>
        </p:nvSpPr>
        <p:spPr>
          <a:xfrm>
            <a:off x="5867405" y="5671270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km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46C27C-FE5C-A87C-789B-2BDC83426F64}"/>
              </a:ext>
            </a:extLst>
          </p:cNvPr>
          <p:cNvSpPr txBox="1"/>
          <p:nvPr/>
        </p:nvSpPr>
        <p:spPr>
          <a:xfrm>
            <a:off x="7250360" y="4600924"/>
            <a:ext cx="2611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noProof="1"/>
              <a:t>Bitový tok se nemění!</a:t>
            </a:r>
          </a:p>
        </p:txBody>
      </p:sp>
    </p:spTree>
    <p:extLst>
      <p:ext uri="{BB962C8B-B14F-4D97-AF65-F5344CB8AC3E}">
        <p14:creationId xmlns:p14="http://schemas.microsoft.com/office/powerpoint/2010/main" val="298565318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0B8ED-3E0E-5102-356C-BFC4103FD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AC0CA7-D8C4-3D85-F2DA-8DE431D05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BDD0D69F-2D81-9890-740C-F8820E6E9A8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31042452"/>
                  </p:ext>
                </p:extLst>
              </p:nvPr>
            </p:nvGraphicFramePr>
            <p:xfrm>
              <a:off x="266700" y="1333500"/>
              <a:ext cx="11475720" cy="36954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mW</m:t>
                              </m:r>
                            </m:oMath>
                          </a14:m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7,8</m:t>
                              </m:r>
                              <m:r>
                                <a:rPr lang="en-US" i="1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× </m:t>
                              </m:r>
                              <m:sSup>
                                <m:sSupPr>
                                  <m:ctrlP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cs-CZ" b="0" i="1" noProof="1" smtClean="0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15</m:t>
                                  </m:r>
                                </m:sup>
                              </m:sSup>
                              <m:r>
                                <a:rPr lang="en-US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foton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cs-CZ" b="0" i="1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0,6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pW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cs-CZ" b="0" i="1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5 </m:t>
                                </m:r>
                                <m:r>
                                  <a:rPr lang="en-US" i="1" noProof="1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 </m:t>
                                </m:r>
                                <m:sSup>
                                  <m:sSupPr>
                                    <m:ctrlPr>
                                      <a:rPr lang="en-US" i="1" noProof="1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 noProof="1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cs-CZ" b="0" i="1" noProof="1" smtClean="0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  <m:r>
                                  <a:rPr lang="en-US" noProof="1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foton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Dosah (zesílení):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až tisíce km (lze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6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6352277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BDD0D69F-2D81-9890-740C-F8820E6E9A8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31042452"/>
                  </p:ext>
                </p:extLst>
              </p:nvPr>
            </p:nvGraphicFramePr>
            <p:xfrm>
              <a:off x="266700" y="1333500"/>
              <a:ext cx="11475720" cy="36954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2419" t="-111111" r="-91129" b="-3296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67751" t="-111111" r="-296" b="-3296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Dosah (zesílení):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až tisíce km (lze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6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6352277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FECEC121-F282-A5C1-CF53-C1379B8D9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F378A05-E026-9BD1-A934-5E664E8B6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5F64EB6-FD22-24EC-0576-FDCA43935651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CCCFD6E-A4BF-F90D-21DF-4562C81CA6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6718620"/>
              </p:ext>
            </p:extLst>
          </p:nvPr>
        </p:nvGraphicFramePr>
        <p:xfrm>
          <a:off x="618289" y="3574593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53892221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25982786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727744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Délka vlákna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Ztráta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Přenos výkonu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210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25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5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31,6 %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2231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50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10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4089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100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20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2336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150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30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0,1 %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643287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4434582-A825-7B1B-551E-16AEEE1B5A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300" y="5729916"/>
            <a:ext cx="6497420" cy="9703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30E706-DDC7-890A-0283-6A343BA1AF7C}"/>
              </a:ext>
            </a:extLst>
          </p:cNvPr>
          <p:cNvSpPr txBox="1"/>
          <p:nvPr/>
        </p:nvSpPr>
        <p:spPr>
          <a:xfrm>
            <a:off x="6923907" y="5638383"/>
            <a:ext cx="1505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25 km</a:t>
            </a:r>
          </a:p>
        </p:txBody>
      </p:sp>
    </p:spTree>
    <p:extLst>
      <p:ext uri="{BB962C8B-B14F-4D97-AF65-F5344CB8AC3E}">
        <p14:creationId xmlns:p14="http://schemas.microsoft.com/office/powerpoint/2010/main" val="1399289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4ED04-A4FB-2B27-7263-3096F383E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39D443-65AE-3D96-BADC-D07DB7307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Současná kryptografie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35CDDD-9EA3-91CB-A60F-5CDFAB63E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8129" y="1602223"/>
            <a:ext cx="10291481" cy="45380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Dvě základní role současné kryptografie: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Šifrování dat </a:t>
            </a:r>
          </a:p>
          <a:p>
            <a:pPr lvl="1"/>
            <a:r>
              <a:rPr lang="cs-CZ" dirty="0"/>
              <a:t>ochrana obsahu zprávy/dat</a:t>
            </a:r>
          </a:p>
          <a:p>
            <a:pPr lvl="1"/>
            <a:r>
              <a:rPr lang="cs-CZ" b="1" dirty="0"/>
              <a:t>symetrická kryptografie</a:t>
            </a:r>
          </a:p>
          <a:p>
            <a:pPr lvl="1"/>
            <a:endParaRPr lang="cs-CZ" b="1" dirty="0"/>
          </a:p>
          <a:p>
            <a:r>
              <a:rPr lang="cs-CZ" dirty="0"/>
              <a:t>Distribuce klíče a ověření identity </a:t>
            </a:r>
          </a:p>
          <a:p>
            <a:pPr lvl="1"/>
            <a:r>
              <a:rPr lang="cs-CZ" dirty="0"/>
              <a:t>bezpečné předání klíče a ověření protistrany</a:t>
            </a:r>
          </a:p>
          <a:p>
            <a:pPr lvl="1"/>
            <a:r>
              <a:rPr lang="cs-CZ" b="1" noProof="1"/>
              <a:t>asymetrická kryptografie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8A722D-54D0-B687-3CED-77B999A4A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6990" y="2658684"/>
            <a:ext cx="1949318" cy="202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61825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21BB4-63F0-0526-1D5F-0F1F3F4E0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6FE81C-E64B-D8DA-2B52-47E87ECEC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FE81AEFC-98F8-CEF2-4DC6-7E17AEAF18B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66700" y="1333500"/>
              <a:ext cx="11475720" cy="36954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mW</m:t>
                              </m:r>
                            </m:oMath>
                          </a14:m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7,8</m:t>
                              </m:r>
                              <m:r>
                                <a:rPr lang="en-US" i="1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× </m:t>
                              </m:r>
                              <m:sSup>
                                <m:sSupPr>
                                  <m:ctrlP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cs-CZ" b="0" i="1" noProof="1" smtClean="0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15</m:t>
                                  </m:r>
                                </m:sup>
                              </m:sSup>
                              <m:r>
                                <a:rPr lang="en-US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foton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cs-CZ" b="0" i="1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0,6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pW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cs-CZ" b="0" i="1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5 </m:t>
                                </m:r>
                                <m:r>
                                  <a:rPr lang="en-US" i="1" noProof="1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 </m:t>
                                </m:r>
                                <m:sSup>
                                  <m:sSupPr>
                                    <m:ctrlPr>
                                      <a:rPr lang="en-US" i="1" noProof="1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 noProof="1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cs-CZ" b="0" i="1" noProof="1" smtClean="0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  <m:r>
                                  <a:rPr lang="en-US" noProof="1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foton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Dosah (zesílení):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až tisíce km (lze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6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6352277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FE81AEFC-98F8-CEF2-4DC6-7E17AEAF18B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66700" y="1333500"/>
              <a:ext cx="11475720" cy="36954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2419" t="-111111" r="-91129" b="-3296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67751" t="-111111" r="-296" b="-3296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Dosah (zesílení):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až tisíce km (lze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6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6352277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D117CCA8-6BDD-E674-F523-01C8D79A0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292EF0-BADF-6575-CFDD-E8F77F856F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87A2924-7C87-6D7D-F2A2-353B303DD105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05570EA-F86D-5081-9D4F-8DED6D4BB660}"/>
              </a:ext>
            </a:extLst>
          </p:cNvPr>
          <p:cNvGraphicFramePr>
            <a:graphicFrameLocks noGrp="1"/>
          </p:cNvGraphicFramePr>
          <p:nvPr/>
        </p:nvGraphicFramePr>
        <p:xfrm>
          <a:off x="618289" y="3574593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53892221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25982786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727744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Délka vlákna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Ztráta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Přenos výkonu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210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25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5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31,6 %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2231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50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10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4089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100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20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2336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150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30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0,1 %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643287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781DA73-3E9E-ECE6-E170-A992906D9E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300" y="5729916"/>
            <a:ext cx="6497420" cy="9703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F44102-440A-8BF1-9CD6-6BF5E6E075A8}"/>
              </a:ext>
            </a:extLst>
          </p:cNvPr>
          <p:cNvSpPr txBox="1"/>
          <p:nvPr/>
        </p:nvSpPr>
        <p:spPr>
          <a:xfrm>
            <a:off x="6923907" y="5638383"/>
            <a:ext cx="1505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25 km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0BAFFC-803A-87BC-D2C1-071C5310F774}"/>
              </a:ext>
            </a:extLst>
          </p:cNvPr>
          <p:cNvSpPr txBox="1"/>
          <p:nvPr/>
        </p:nvSpPr>
        <p:spPr>
          <a:xfrm>
            <a:off x="7045592" y="4006671"/>
            <a:ext cx="3933747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noProof="1"/>
              <a:t>Fotony = nosiče informace se ztrácí.</a:t>
            </a:r>
          </a:p>
        </p:txBody>
      </p:sp>
    </p:spTree>
    <p:extLst>
      <p:ext uri="{BB962C8B-B14F-4D97-AF65-F5344CB8AC3E}">
        <p14:creationId xmlns:p14="http://schemas.microsoft.com/office/powerpoint/2010/main" val="108201466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B6487-4E5C-27E0-4236-CBBF6D9B8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A269A6-0928-C789-3E71-B6D6AAA2E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A5C7C03E-9E57-3662-5414-C0972A34CC4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66700" y="1333500"/>
              <a:ext cx="11475720" cy="36954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mW</m:t>
                              </m:r>
                            </m:oMath>
                          </a14:m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7,8</m:t>
                              </m:r>
                              <m:r>
                                <a:rPr lang="en-US" i="1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× </m:t>
                              </m:r>
                              <m:sSup>
                                <m:sSupPr>
                                  <m:ctrlP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cs-CZ" b="0" i="1" noProof="1" smtClean="0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15</m:t>
                                  </m:r>
                                </m:sup>
                              </m:sSup>
                              <m:r>
                                <a:rPr lang="en-US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foton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cs-CZ" b="0" i="1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0,6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pW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cs-CZ" b="0" i="1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5 </m:t>
                                </m:r>
                                <m:r>
                                  <a:rPr lang="en-US" i="1" noProof="1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 </m:t>
                                </m:r>
                                <m:sSup>
                                  <m:sSupPr>
                                    <m:ctrlPr>
                                      <a:rPr lang="en-US" i="1" noProof="1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 noProof="1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cs-CZ" b="0" i="1" noProof="1" smtClean="0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  <m:r>
                                  <a:rPr lang="en-US" noProof="1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foton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Dosah (zesílení):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až tisíce km (lze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6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6352277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A5C7C03E-9E57-3662-5414-C0972A34CC4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66700" y="1333500"/>
              <a:ext cx="11475720" cy="36954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2419" t="-111111" r="-91129" b="-3296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67751" t="-111111" r="-296" b="-3296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Dosah (zesílení):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až tisíce km (lze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6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6352277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8666074C-7B93-A9F6-A0CD-EB14CCD225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BDEBC09-9FA2-9DBD-BC3B-1EA1D2D38C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96D4EE3-4D95-3E64-E733-B13E537638E5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49A390B-8489-7B84-0F76-ACD016921D27}"/>
              </a:ext>
            </a:extLst>
          </p:cNvPr>
          <p:cNvGraphicFramePr>
            <a:graphicFrameLocks noGrp="1"/>
          </p:cNvGraphicFramePr>
          <p:nvPr/>
        </p:nvGraphicFramePr>
        <p:xfrm>
          <a:off x="618289" y="3574593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53892221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25982786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727744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Délka vlákna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Ztráta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Přenos výkonu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210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25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5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31,6 %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2231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50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10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4089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100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20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2336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150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30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0,1 %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643287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678DC4A-4390-5A63-40EB-4BB854090A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300" y="5729916"/>
            <a:ext cx="6497420" cy="9703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D28014-3EF7-E84F-5CB9-BBC6A1861025}"/>
              </a:ext>
            </a:extLst>
          </p:cNvPr>
          <p:cNvSpPr txBox="1"/>
          <p:nvPr/>
        </p:nvSpPr>
        <p:spPr>
          <a:xfrm>
            <a:off x="6923907" y="5638383"/>
            <a:ext cx="1505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25 km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530C22-726F-0B60-E1DB-FA34A33A720E}"/>
              </a:ext>
            </a:extLst>
          </p:cNvPr>
          <p:cNvSpPr txBox="1"/>
          <p:nvPr/>
        </p:nvSpPr>
        <p:spPr>
          <a:xfrm>
            <a:off x="7045592" y="4006671"/>
            <a:ext cx="3933747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noProof="1"/>
              <a:t>Fotony = nosiče informace se ztrácí.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461D81-A1BE-61EF-982B-25986B3B68F0}"/>
              </a:ext>
            </a:extLst>
          </p:cNvPr>
          <p:cNvSpPr txBox="1"/>
          <p:nvPr/>
        </p:nvSpPr>
        <p:spPr>
          <a:xfrm>
            <a:off x="7435293" y="4517677"/>
            <a:ext cx="3933747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noProof="1"/>
              <a:t>Kvantové stavy nepřežijí zesilování.</a:t>
            </a:r>
          </a:p>
        </p:txBody>
      </p:sp>
    </p:spTree>
    <p:extLst>
      <p:ext uri="{BB962C8B-B14F-4D97-AF65-F5344CB8AC3E}">
        <p14:creationId xmlns:p14="http://schemas.microsoft.com/office/powerpoint/2010/main" val="24441767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F5009-3588-2CD6-A778-FBDA53BF3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3EE452-E482-7E20-9CC8-AD3690C4A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C9124290-AF8E-AEDF-A8CE-6C77492A8FD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33999919"/>
                  </p:ext>
                </p:extLst>
              </p:nvPr>
            </p:nvGraphicFramePr>
            <p:xfrm>
              <a:off x="266700" y="1333500"/>
              <a:ext cx="11475720" cy="36954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mW</m:t>
                              </m:r>
                            </m:oMath>
                          </a14:m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7,8</m:t>
                              </m:r>
                              <m:r>
                                <a:rPr lang="en-US" i="1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× </m:t>
                              </m:r>
                              <m:sSup>
                                <m:sSupPr>
                                  <m:ctrlP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cs-CZ" b="0" i="1" noProof="1" smtClean="0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15</m:t>
                                  </m:r>
                                </m:sup>
                              </m:sSup>
                              <m:r>
                                <a:rPr lang="en-US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foton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cs-CZ" b="0" i="1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0,6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pW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cs-CZ" b="0" i="1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5 </m:t>
                                </m:r>
                                <m:r>
                                  <a:rPr lang="en-US" i="1" noProof="1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 </m:t>
                                </m:r>
                                <m:sSup>
                                  <m:sSupPr>
                                    <m:ctrlPr>
                                      <a:rPr lang="en-US" i="1" noProof="1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 noProof="1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cs-CZ" b="0" i="1" noProof="1" smtClean="0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  <m:r>
                                  <a:rPr lang="en-US" noProof="1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foton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Dosah (zesílení):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až tisíce km (lze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(nelze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6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6352277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C9124290-AF8E-AEDF-A8CE-6C77492A8FD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33999919"/>
                  </p:ext>
                </p:extLst>
              </p:nvPr>
            </p:nvGraphicFramePr>
            <p:xfrm>
              <a:off x="266700" y="1333500"/>
              <a:ext cx="11475720" cy="36954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2419" t="-111111" r="-91129" b="-3296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67751" t="-111111" r="-296" b="-3296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Dosah (zesílení):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až tisíce km (lze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(nelze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6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6352277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19E81E41-7C76-E71E-AACE-C3DC6776B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429258-CB0C-97F2-6A53-3AF2E0B53F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5B8F0B1-8883-8543-5AEA-15DA549E60B7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130C0D6-0577-8E91-7A74-5AADDA5F05C2}"/>
              </a:ext>
            </a:extLst>
          </p:cNvPr>
          <p:cNvGraphicFramePr>
            <a:graphicFrameLocks noGrp="1"/>
          </p:cNvGraphicFramePr>
          <p:nvPr/>
        </p:nvGraphicFramePr>
        <p:xfrm>
          <a:off x="618289" y="3574593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53892221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25982786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727744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Délka vlákna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Ztráta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Přenos výkonu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210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25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5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31,6 %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2231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50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10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4089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100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20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2336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150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30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0,1 %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643287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7F44DE8-DEBF-0A5E-054D-35D18878FE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300" y="5729916"/>
            <a:ext cx="6497420" cy="9703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7288F1-EC4D-C1DF-C745-FA01498667C1}"/>
              </a:ext>
            </a:extLst>
          </p:cNvPr>
          <p:cNvSpPr txBox="1"/>
          <p:nvPr/>
        </p:nvSpPr>
        <p:spPr>
          <a:xfrm>
            <a:off x="6923907" y="5638383"/>
            <a:ext cx="1505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25 km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99346E-85B7-FBD4-ECCF-95A3CB03F4CE}"/>
              </a:ext>
            </a:extLst>
          </p:cNvPr>
          <p:cNvSpPr txBox="1"/>
          <p:nvPr/>
        </p:nvSpPr>
        <p:spPr>
          <a:xfrm>
            <a:off x="7045592" y="4006671"/>
            <a:ext cx="3933747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noProof="1"/>
              <a:t>Fotony = nosiče informace se ztrácí.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5872C7-ACB4-72BD-EC04-58060F655532}"/>
              </a:ext>
            </a:extLst>
          </p:cNvPr>
          <p:cNvSpPr txBox="1"/>
          <p:nvPr/>
        </p:nvSpPr>
        <p:spPr>
          <a:xfrm>
            <a:off x="7435293" y="4517677"/>
            <a:ext cx="3933747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noProof="1"/>
              <a:t>Kvantové stavy nepřežijí zesilování.</a:t>
            </a:r>
          </a:p>
        </p:txBody>
      </p:sp>
    </p:spTree>
    <p:extLst>
      <p:ext uri="{BB962C8B-B14F-4D97-AF65-F5344CB8AC3E}">
        <p14:creationId xmlns:p14="http://schemas.microsoft.com/office/powerpoint/2010/main" val="323787618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0679E-39E0-F1EF-1B7A-D0FEC0036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AE7A65-5C5F-FA43-9A6B-2313BE212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72BCF3A8-72FE-CD59-4006-AC6EC857057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66700" y="1333500"/>
              <a:ext cx="11475720" cy="36954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mW</m:t>
                              </m:r>
                            </m:oMath>
                          </a14:m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7,8</m:t>
                              </m:r>
                              <m:r>
                                <a:rPr lang="en-US" i="1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× </m:t>
                              </m:r>
                              <m:sSup>
                                <m:sSupPr>
                                  <m:ctrlP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cs-CZ" b="0" i="1" noProof="1" smtClean="0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15</m:t>
                                  </m:r>
                                </m:sup>
                              </m:sSup>
                              <m:r>
                                <a:rPr lang="en-US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foton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cs-CZ" b="0" i="1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0,6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pW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cs-CZ" b="0" i="1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5 </m:t>
                                </m:r>
                                <m:r>
                                  <a:rPr lang="en-US" i="1" noProof="1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 </m:t>
                                </m:r>
                                <m:sSup>
                                  <m:sSupPr>
                                    <m:ctrlPr>
                                      <a:rPr lang="en-US" i="1" noProof="1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 noProof="1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cs-CZ" b="0" i="1" noProof="1" smtClean="0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  <m:r>
                                  <a:rPr lang="en-US" noProof="1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foton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Dosah (zesílení):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až tisíce km (lze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(nelze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6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6352277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72BCF3A8-72FE-CD59-4006-AC6EC857057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66700" y="1333500"/>
              <a:ext cx="11475720" cy="36954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2419" t="-111111" r="-91129" b="-3296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67751" t="-111111" r="-296" b="-3296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Dosah (zesílení):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až tisíce km (lze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(nelze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6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6352277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174E6F32-EE42-E73D-0766-FC45F7F9A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428B63D-3FE3-6CD9-0457-F000770DCF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C5D0412-F948-E7A8-F0B4-417DA999FDA3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57BBBDB-0820-90F2-4170-A477F59DDCBE}"/>
              </a:ext>
            </a:extLst>
          </p:cNvPr>
          <p:cNvGraphicFramePr>
            <a:graphicFrameLocks noGrp="1"/>
          </p:cNvGraphicFramePr>
          <p:nvPr/>
        </p:nvGraphicFramePr>
        <p:xfrm>
          <a:off x="618289" y="3574593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53892221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25982786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727744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Délka vlákna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Ztráta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Přenos výkonu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210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25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5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31,6 %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2231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50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10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4089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100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20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2336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150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30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0,1 %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643287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6D91C1E-4867-822F-B5C9-831E873136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300" y="5729916"/>
            <a:ext cx="6497420" cy="9703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C6CA36-5572-2A5D-32B3-71B6799DAA80}"/>
              </a:ext>
            </a:extLst>
          </p:cNvPr>
          <p:cNvSpPr txBox="1"/>
          <p:nvPr/>
        </p:nvSpPr>
        <p:spPr>
          <a:xfrm>
            <a:off x="6923907" y="5638383"/>
            <a:ext cx="1505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25 km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4B5AFB-9151-21F7-5D9F-98EE894C95EC}"/>
              </a:ext>
            </a:extLst>
          </p:cNvPr>
          <p:cNvSpPr txBox="1"/>
          <p:nvPr/>
        </p:nvSpPr>
        <p:spPr>
          <a:xfrm>
            <a:off x="7045592" y="4006671"/>
            <a:ext cx="3933747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noProof="1"/>
              <a:t>Fotony = nosiče informace se ztrácí.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C996CE-190A-DFBB-8774-84D9C9170186}"/>
              </a:ext>
            </a:extLst>
          </p:cNvPr>
          <p:cNvSpPr txBox="1"/>
          <p:nvPr/>
        </p:nvSpPr>
        <p:spPr>
          <a:xfrm>
            <a:off x="8108366" y="5028683"/>
            <a:ext cx="39856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noProof="1"/>
              <a:t>Bitový tok se mění se vzdáleností!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C7FBD8-F827-50BE-6B2E-FCE9548858C3}"/>
              </a:ext>
            </a:extLst>
          </p:cNvPr>
          <p:cNvSpPr txBox="1"/>
          <p:nvPr/>
        </p:nvSpPr>
        <p:spPr>
          <a:xfrm>
            <a:off x="7435293" y="4517677"/>
            <a:ext cx="3933747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noProof="1"/>
              <a:t>Kvantové stavy nepřežijí zesilování.</a:t>
            </a:r>
          </a:p>
        </p:txBody>
      </p:sp>
    </p:spTree>
    <p:extLst>
      <p:ext uri="{BB962C8B-B14F-4D97-AF65-F5344CB8AC3E}">
        <p14:creationId xmlns:p14="http://schemas.microsoft.com/office/powerpoint/2010/main" val="149426575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A118E-3265-BCF2-69D4-7B785A071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D7E361-DD0D-1D0B-C9F0-6DE44194A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5A2A3DA6-9EC6-92C3-AAD6-DB5EB1CB69C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93703838"/>
                  </p:ext>
                </p:extLst>
              </p:nvPr>
            </p:nvGraphicFramePr>
            <p:xfrm>
              <a:off x="266700" y="1333500"/>
              <a:ext cx="11475720" cy="36954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mW</m:t>
                              </m:r>
                            </m:oMath>
                          </a14:m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7,8</m:t>
                              </m:r>
                              <m:r>
                                <a:rPr lang="en-US" i="1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× </m:t>
                              </m:r>
                              <m:sSup>
                                <m:sSupPr>
                                  <m:ctrlP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cs-CZ" b="0" i="1" noProof="1" smtClean="0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15</m:t>
                                  </m:r>
                                </m:sup>
                              </m:sSup>
                              <m:r>
                                <a:rPr lang="en-US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foton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cs-CZ" b="0" i="1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0,6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pW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cs-CZ" b="0" i="1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5 </m:t>
                                </m:r>
                                <m:r>
                                  <a:rPr lang="en-US" i="1" noProof="1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 </m:t>
                                </m:r>
                                <m:sSup>
                                  <m:sSupPr>
                                    <m:ctrlPr>
                                      <a:rPr lang="en-US" i="1" noProof="1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 noProof="1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cs-CZ" b="0" i="1" noProof="1" smtClean="0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  <m:r>
                                  <a:rPr lang="en-US" noProof="1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foton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Dosah (zesílení):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až tisíce km (lze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(nelze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6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6352277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5A2A3DA6-9EC6-92C3-AAD6-DB5EB1CB69C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93703838"/>
                  </p:ext>
                </p:extLst>
              </p:nvPr>
            </p:nvGraphicFramePr>
            <p:xfrm>
              <a:off x="266700" y="1333500"/>
              <a:ext cx="11475720" cy="36954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2419" t="-111111" r="-91129" b="-3296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67751" t="-111111" r="-296" b="-3296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Dosah (zesílení):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až tisíce km (lze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(nelze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6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6352277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28271DA5-36C8-A805-AC89-C6DA6B754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B68D45F-AA78-47C7-B40C-6A55D93CB5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F5C6F35-75AC-7749-3748-FC5DBB9BFD55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90FC5F3-1679-302B-D3AF-A1A842CE76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9831701"/>
              </p:ext>
            </p:extLst>
          </p:nvPr>
        </p:nvGraphicFramePr>
        <p:xfrm>
          <a:off x="618288" y="3574593"/>
          <a:ext cx="8136244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4061">
                  <a:extLst>
                    <a:ext uri="{9D8B030D-6E8A-4147-A177-3AD203B41FA5}">
                      <a16:colId xmlns:a16="http://schemas.microsoft.com/office/drawing/2014/main" val="2538922219"/>
                    </a:ext>
                  </a:extLst>
                </a:gridCol>
                <a:gridCol w="2034061">
                  <a:extLst>
                    <a:ext uri="{9D8B030D-6E8A-4147-A177-3AD203B41FA5}">
                      <a16:colId xmlns:a16="http://schemas.microsoft.com/office/drawing/2014/main" val="2259827864"/>
                    </a:ext>
                  </a:extLst>
                </a:gridCol>
                <a:gridCol w="2034061">
                  <a:extLst>
                    <a:ext uri="{9D8B030D-6E8A-4147-A177-3AD203B41FA5}">
                      <a16:colId xmlns:a16="http://schemas.microsoft.com/office/drawing/2014/main" val="1572774403"/>
                    </a:ext>
                  </a:extLst>
                </a:gridCol>
                <a:gridCol w="2034061">
                  <a:extLst>
                    <a:ext uri="{9D8B030D-6E8A-4147-A177-3AD203B41FA5}">
                      <a16:colId xmlns:a16="http://schemas.microsoft.com/office/drawing/2014/main" val="10321836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Délka vlákna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Ztráta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Přenos výkonu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Bitový tok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210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25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5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31,6 %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31,6 %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2231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50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10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4089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100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20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2336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150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30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0,1 %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0,1 %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643287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63F7969-FB17-FE09-89AF-E1A2D066E5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300" y="5729916"/>
            <a:ext cx="6497420" cy="9703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5A7280-0C97-6360-0F0E-9A1FD286EA02}"/>
              </a:ext>
            </a:extLst>
          </p:cNvPr>
          <p:cNvSpPr txBox="1"/>
          <p:nvPr/>
        </p:nvSpPr>
        <p:spPr>
          <a:xfrm>
            <a:off x="6923907" y="5638383"/>
            <a:ext cx="1505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25 km</a:t>
            </a:r>
          </a:p>
        </p:txBody>
      </p:sp>
    </p:spTree>
    <p:extLst>
      <p:ext uri="{BB962C8B-B14F-4D97-AF65-F5344CB8AC3E}">
        <p14:creationId xmlns:p14="http://schemas.microsoft.com/office/powerpoint/2010/main" val="229963524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D3C4D-9960-7B24-1EA9-7B42974D9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C4684C-82F9-B10A-EB70-A27A374FB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C46BB863-2531-2D35-C8D7-7C690550C93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5430250"/>
                  </p:ext>
                </p:extLst>
              </p:nvPr>
            </p:nvGraphicFramePr>
            <p:xfrm>
              <a:off x="266700" y="1333500"/>
              <a:ext cx="11475720" cy="36954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mW</m:t>
                              </m:r>
                            </m:oMath>
                          </a14:m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7,8</m:t>
                              </m:r>
                              <m:r>
                                <a:rPr lang="en-US" i="1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× </m:t>
                              </m:r>
                              <m:sSup>
                                <m:sSupPr>
                                  <m:ctrlP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cs-CZ" b="0" i="1" noProof="1" smtClean="0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15</m:t>
                                  </m:r>
                                </m:sup>
                              </m:sSup>
                              <m:r>
                                <a:rPr lang="en-US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foton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cs-CZ" b="0" i="1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0,6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pW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cs-CZ" b="0" i="1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5 </m:t>
                                </m:r>
                                <m:r>
                                  <a:rPr lang="en-US" i="1" noProof="1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 </m:t>
                                </m:r>
                                <m:sSup>
                                  <m:sSupPr>
                                    <m:ctrlPr>
                                      <a:rPr lang="en-US" i="1" noProof="1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 noProof="1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cs-CZ" b="0" i="1" noProof="1" smtClean="0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  <m:r>
                                  <a:rPr lang="en-US" noProof="1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foton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Dosah (zesílení):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až tisíce km (lze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(nelze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6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6352277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C46BB863-2531-2D35-C8D7-7C690550C93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5430250"/>
                  </p:ext>
                </p:extLst>
              </p:nvPr>
            </p:nvGraphicFramePr>
            <p:xfrm>
              <a:off x="266700" y="1333500"/>
              <a:ext cx="11475720" cy="36954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2419" t="-111111" r="-91129" b="-3296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67751" t="-111111" r="-296" b="-3296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Dosah (zesílení):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až tisíce km (lze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(nelze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6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6352277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5B8C366B-B422-92BE-C60F-37D899CC61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6AD8ECE-91A8-AD8C-42B0-62614380A7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41221DD-96D5-CD8A-FB7B-70DDF3566039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416DB8E-6793-7E92-2FFC-32D09BBEA9DD}"/>
              </a:ext>
            </a:extLst>
          </p:cNvPr>
          <p:cNvGraphicFramePr>
            <a:graphicFrameLocks noGrp="1"/>
          </p:cNvGraphicFramePr>
          <p:nvPr/>
        </p:nvGraphicFramePr>
        <p:xfrm>
          <a:off x="618288" y="3574593"/>
          <a:ext cx="8136244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4061">
                  <a:extLst>
                    <a:ext uri="{9D8B030D-6E8A-4147-A177-3AD203B41FA5}">
                      <a16:colId xmlns:a16="http://schemas.microsoft.com/office/drawing/2014/main" val="2538922219"/>
                    </a:ext>
                  </a:extLst>
                </a:gridCol>
                <a:gridCol w="2034061">
                  <a:extLst>
                    <a:ext uri="{9D8B030D-6E8A-4147-A177-3AD203B41FA5}">
                      <a16:colId xmlns:a16="http://schemas.microsoft.com/office/drawing/2014/main" val="2259827864"/>
                    </a:ext>
                  </a:extLst>
                </a:gridCol>
                <a:gridCol w="2034061">
                  <a:extLst>
                    <a:ext uri="{9D8B030D-6E8A-4147-A177-3AD203B41FA5}">
                      <a16:colId xmlns:a16="http://schemas.microsoft.com/office/drawing/2014/main" val="1572774403"/>
                    </a:ext>
                  </a:extLst>
                </a:gridCol>
                <a:gridCol w="2034061">
                  <a:extLst>
                    <a:ext uri="{9D8B030D-6E8A-4147-A177-3AD203B41FA5}">
                      <a16:colId xmlns:a16="http://schemas.microsoft.com/office/drawing/2014/main" val="10321836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Délka vlákna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Ztráta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Přenos výkonu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Bitový tok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210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25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5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31,6 %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31,6 %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2231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50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10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4089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100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20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2336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150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30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0,1 %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0,1 %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643287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22D43BA-E369-30F8-8C85-6B50E95EC2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300" y="5729916"/>
            <a:ext cx="6497420" cy="9703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9A818D-0A94-7535-2C3F-09697393F237}"/>
              </a:ext>
            </a:extLst>
          </p:cNvPr>
          <p:cNvSpPr txBox="1"/>
          <p:nvPr/>
        </p:nvSpPr>
        <p:spPr>
          <a:xfrm>
            <a:off x="6923907" y="5638383"/>
            <a:ext cx="1505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25 km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063C81-35BA-5A9F-96CA-9D8F44F1640F}"/>
              </a:ext>
            </a:extLst>
          </p:cNvPr>
          <p:cNvCxnSpPr>
            <a:cxnSpLocks/>
          </p:cNvCxnSpPr>
          <p:nvPr/>
        </p:nvCxnSpPr>
        <p:spPr>
          <a:xfrm flipH="1">
            <a:off x="626754" y="5428793"/>
            <a:ext cx="10433119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1FC009F-459C-7BC8-C6F7-E1FB5ECA7954}"/>
              </a:ext>
            </a:extLst>
          </p:cNvPr>
          <p:cNvSpPr txBox="1"/>
          <p:nvPr/>
        </p:nvSpPr>
        <p:spPr>
          <a:xfrm>
            <a:off x="8923284" y="5120466"/>
            <a:ext cx="2641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noProof="1"/>
              <a:t>Max dosah komerčních QKD systémů</a:t>
            </a:r>
          </a:p>
        </p:txBody>
      </p:sp>
    </p:spTree>
    <p:extLst>
      <p:ext uri="{BB962C8B-B14F-4D97-AF65-F5344CB8AC3E}">
        <p14:creationId xmlns:p14="http://schemas.microsoft.com/office/powerpoint/2010/main" val="192927772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260E4-C3B1-C4AE-D6EE-B9651C90C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FC4965-6CE8-B69B-F064-FEE87AB36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3DBCB852-C479-C230-798F-FA2A022F1CC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2340635"/>
                  </p:ext>
                </p:extLst>
              </p:nvPr>
            </p:nvGraphicFramePr>
            <p:xfrm>
              <a:off x="266700" y="1333500"/>
              <a:ext cx="11475720" cy="36954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mW</m:t>
                              </m:r>
                            </m:oMath>
                          </a14:m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7,8</m:t>
                              </m:r>
                              <m:r>
                                <a:rPr lang="en-US" i="1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× </m:t>
                              </m:r>
                              <m:sSup>
                                <m:sSupPr>
                                  <m:ctrlP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cs-CZ" b="0" i="1" noProof="1" smtClean="0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15</m:t>
                                  </m:r>
                                </m:sup>
                              </m:sSup>
                              <m:r>
                                <a:rPr lang="en-US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foton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cs-CZ" b="0" i="1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0,6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pW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cs-CZ" b="0" i="1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5 </m:t>
                                </m:r>
                                <m:r>
                                  <a:rPr lang="en-US" i="1" noProof="1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 </m:t>
                                </m:r>
                                <m:sSup>
                                  <m:sSupPr>
                                    <m:ctrlPr>
                                      <a:rPr lang="en-US" i="1" noProof="1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 noProof="1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cs-CZ" b="0" i="1" noProof="1" smtClean="0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  <m:r>
                                  <a:rPr lang="en-US" noProof="1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foton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Dosah (zesílení):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až tisíce km (lze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max 150 km na span (nelze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6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6352277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3DBCB852-C479-C230-798F-FA2A022F1CC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2340635"/>
                  </p:ext>
                </p:extLst>
              </p:nvPr>
            </p:nvGraphicFramePr>
            <p:xfrm>
              <a:off x="266700" y="1333500"/>
              <a:ext cx="11475720" cy="36954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2419" t="-111111" r="-91129" b="-3296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67751" t="-111111" r="-296" b="-3296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Dosah (zesílení):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až tisíce km (lze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max 150 km na span (nelze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6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6352277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D64020F9-C01B-AC47-EA73-86B94400A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D154545-13CD-44FD-2EE1-02375ED46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718EB9F-FB8F-8195-D2FB-D5727BAD3945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728A37C-F7CC-0DDC-39BF-58B5B23C8CFC}"/>
              </a:ext>
            </a:extLst>
          </p:cNvPr>
          <p:cNvGraphicFramePr>
            <a:graphicFrameLocks noGrp="1"/>
          </p:cNvGraphicFramePr>
          <p:nvPr/>
        </p:nvGraphicFramePr>
        <p:xfrm>
          <a:off x="618288" y="3574593"/>
          <a:ext cx="8136244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4061">
                  <a:extLst>
                    <a:ext uri="{9D8B030D-6E8A-4147-A177-3AD203B41FA5}">
                      <a16:colId xmlns:a16="http://schemas.microsoft.com/office/drawing/2014/main" val="2538922219"/>
                    </a:ext>
                  </a:extLst>
                </a:gridCol>
                <a:gridCol w="2034061">
                  <a:extLst>
                    <a:ext uri="{9D8B030D-6E8A-4147-A177-3AD203B41FA5}">
                      <a16:colId xmlns:a16="http://schemas.microsoft.com/office/drawing/2014/main" val="2259827864"/>
                    </a:ext>
                  </a:extLst>
                </a:gridCol>
                <a:gridCol w="2034061">
                  <a:extLst>
                    <a:ext uri="{9D8B030D-6E8A-4147-A177-3AD203B41FA5}">
                      <a16:colId xmlns:a16="http://schemas.microsoft.com/office/drawing/2014/main" val="1572774403"/>
                    </a:ext>
                  </a:extLst>
                </a:gridCol>
                <a:gridCol w="2034061">
                  <a:extLst>
                    <a:ext uri="{9D8B030D-6E8A-4147-A177-3AD203B41FA5}">
                      <a16:colId xmlns:a16="http://schemas.microsoft.com/office/drawing/2014/main" val="10321836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Délka vlákna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Ztráta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Přenos výkonu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Bitový tok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210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25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5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31,6 %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31,6 %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2231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50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10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4089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100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20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2336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150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30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0,1 %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noProof="1"/>
                        <a:t>0,1 %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643287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E73A838-6471-386E-F8FD-9689E54E6C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300" y="5729916"/>
            <a:ext cx="6497420" cy="9703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E9A13D-017C-7C3F-F47A-E23AF43DD4AF}"/>
              </a:ext>
            </a:extLst>
          </p:cNvPr>
          <p:cNvSpPr txBox="1"/>
          <p:nvPr/>
        </p:nvSpPr>
        <p:spPr>
          <a:xfrm>
            <a:off x="6923907" y="5638383"/>
            <a:ext cx="1505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25 km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BD73FEE-FCFE-0D80-747E-C8883F5C42AB}"/>
              </a:ext>
            </a:extLst>
          </p:cNvPr>
          <p:cNvCxnSpPr>
            <a:cxnSpLocks/>
          </p:cNvCxnSpPr>
          <p:nvPr/>
        </p:nvCxnSpPr>
        <p:spPr>
          <a:xfrm flipH="1">
            <a:off x="626754" y="5428793"/>
            <a:ext cx="10433119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BAC79D0-F449-8593-870A-0D9AB49911A4}"/>
              </a:ext>
            </a:extLst>
          </p:cNvPr>
          <p:cNvSpPr txBox="1"/>
          <p:nvPr/>
        </p:nvSpPr>
        <p:spPr>
          <a:xfrm>
            <a:off x="8923284" y="5120466"/>
            <a:ext cx="2641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noProof="1"/>
              <a:t>Max dosah komerčních QKD systémů</a:t>
            </a:r>
          </a:p>
        </p:txBody>
      </p:sp>
    </p:spTree>
    <p:extLst>
      <p:ext uri="{BB962C8B-B14F-4D97-AF65-F5344CB8AC3E}">
        <p14:creationId xmlns:p14="http://schemas.microsoft.com/office/powerpoint/2010/main" val="235470835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9C1CF9-3C91-E3EF-C99C-C8DF3B0B6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84A908-E1AD-BF3D-CCC7-4C4B303EB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96B4AB67-FC49-0117-E5CB-0E305ECB4B5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95462797"/>
                  </p:ext>
                </p:extLst>
              </p:nvPr>
            </p:nvGraphicFramePr>
            <p:xfrm>
              <a:off x="266700" y="1333500"/>
              <a:ext cx="11475720" cy="36954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mW</m:t>
                              </m:r>
                            </m:oMath>
                          </a14:m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7,8</m:t>
                              </m:r>
                              <m:r>
                                <a:rPr lang="en-US" i="1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× </m:t>
                              </m:r>
                              <m:sSup>
                                <m:sSupPr>
                                  <m:ctrlP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cs-CZ" b="0" i="1" noProof="1" smtClean="0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15</m:t>
                                  </m:r>
                                </m:sup>
                              </m:sSup>
                              <m:r>
                                <a:rPr lang="en-US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foton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cs-CZ" b="0" i="1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0,6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pW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cs-CZ" b="0" i="1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5 </m:t>
                                </m:r>
                                <m:r>
                                  <a:rPr lang="en-US" i="1" noProof="1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 </m:t>
                                </m:r>
                                <m:sSup>
                                  <m:sSupPr>
                                    <m:ctrlPr>
                                      <a:rPr lang="en-US" i="1" noProof="1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 noProof="1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cs-CZ" b="0" i="1" noProof="1" smtClean="0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  <m:r>
                                  <a:rPr lang="en-US" noProof="1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foton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Dosah (zesílení):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až tisíce km (lze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max 150 km na span (nelze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6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6352277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96B4AB67-FC49-0117-E5CB-0E305ECB4B5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95462797"/>
                  </p:ext>
                </p:extLst>
              </p:nvPr>
            </p:nvGraphicFramePr>
            <p:xfrm>
              <a:off x="266700" y="1333500"/>
              <a:ext cx="11475720" cy="36954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2419" t="-111111" r="-91129" b="-3296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67751" t="-111111" r="-296" b="-3296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Dosah (zesílení):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až tisíce km (lze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max 150 km na span (nelze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6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6352277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B5F0BCCE-4140-F5B0-60CF-AB1264921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A88DF1D-CCBB-A069-3AE2-9FBBC8E449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C0211A7-6D25-472D-994A-48580D8920F1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7ADC08-A6B4-2D63-EA49-1DACC49724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790" y="3861840"/>
            <a:ext cx="10218420" cy="21858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447FA5-37C4-C4C8-61C0-4A27EFFA78D6}"/>
              </a:ext>
            </a:extLst>
          </p:cNvPr>
          <p:cNvSpPr txBox="1"/>
          <p:nvPr/>
        </p:nvSpPr>
        <p:spPr>
          <a:xfrm>
            <a:off x="449580" y="3549145"/>
            <a:ext cx="2435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Jak dosáhnout dále?</a:t>
            </a:r>
            <a:br>
              <a:rPr lang="cs-CZ" noProof="1"/>
            </a:br>
            <a:r>
              <a:rPr lang="cs-CZ" noProof="1"/>
              <a:t>Prepare and measure:</a:t>
            </a:r>
          </a:p>
        </p:txBody>
      </p:sp>
    </p:spTree>
    <p:extLst>
      <p:ext uri="{BB962C8B-B14F-4D97-AF65-F5344CB8AC3E}">
        <p14:creationId xmlns:p14="http://schemas.microsoft.com/office/powerpoint/2010/main" val="428584623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A9385-5E3E-A46F-F545-885603D0C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8EED23-0FB0-764D-F784-CFD29BBC2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3956FE0D-CBE6-6A1A-59FF-7FEAEF8885F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18932267"/>
                  </p:ext>
                </p:extLst>
              </p:nvPr>
            </p:nvGraphicFramePr>
            <p:xfrm>
              <a:off x="266700" y="1333500"/>
              <a:ext cx="11475720" cy="36954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mW</m:t>
                              </m:r>
                            </m:oMath>
                          </a14:m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7,8</m:t>
                              </m:r>
                              <m:r>
                                <a:rPr lang="en-US" i="1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× </m:t>
                              </m:r>
                              <m:sSup>
                                <m:sSupPr>
                                  <m:ctrlP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cs-CZ" b="0" i="1" noProof="1" smtClean="0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15</m:t>
                                  </m:r>
                                </m:sup>
                              </m:sSup>
                              <m:r>
                                <a:rPr lang="en-US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foton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cs-CZ" b="0" i="1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0,6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pW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cs-CZ" b="0" i="1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5 </m:t>
                                </m:r>
                                <m:r>
                                  <a:rPr lang="en-US" i="1" noProof="1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 </m:t>
                                </m:r>
                                <m:sSup>
                                  <m:sSupPr>
                                    <m:ctrlPr>
                                      <a:rPr lang="en-US" i="1" noProof="1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 noProof="1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cs-CZ" b="0" i="1" noProof="1" smtClean="0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  <m:r>
                                  <a:rPr lang="en-US" noProof="1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foton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Dosah (zesílení):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až tisíce km (lze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max 150 km na span (nelze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6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6352277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3956FE0D-CBE6-6A1A-59FF-7FEAEF8885F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18932267"/>
                  </p:ext>
                </p:extLst>
              </p:nvPr>
            </p:nvGraphicFramePr>
            <p:xfrm>
              <a:off x="266700" y="1333500"/>
              <a:ext cx="11475720" cy="36954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2419" t="-111111" r="-91129" b="-3296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67751" t="-111111" r="-296" b="-3296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Dosah (zesílení):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až tisíce km (lze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max 150 km na span (nelze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6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6352277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8338825A-7D65-7BD0-BE82-6DA5DCD88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5C739D-A155-1EDA-3221-A323884A00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AF479AB-1115-46DB-D93B-7D8ABAB6E710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7870BD-51F8-A1A2-53E6-881157923D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790" y="3861840"/>
            <a:ext cx="10218420" cy="21858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EC754E-4F42-143F-981A-D68AAFA6F0B7}"/>
              </a:ext>
            </a:extLst>
          </p:cNvPr>
          <p:cNvSpPr txBox="1"/>
          <p:nvPr/>
        </p:nvSpPr>
        <p:spPr>
          <a:xfrm>
            <a:off x="449580" y="3549145"/>
            <a:ext cx="2435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Jak dosáhnout dále?</a:t>
            </a:r>
            <a:br>
              <a:rPr lang="cs-CZ" noProof="1"/>
            </a:br>
            <a:r>
              <a:rPr lang="cs-CZ" noProof="1"/>
              <a:t>Prepare and measure: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A49EAD-7BA4-94EA-8E20-07A73874317E}"/>
              </a:ext>
            </a:extLst>
          </p:cNvPr>
          <p:cNvSpPr txBox="1"/>
          <p:nvPr/>
        </p:nvSpPr>
        <p:spPr>
          <a:xfrm>
            <a:off x="5248652" y="6047728"/>
            <a:ext cx="169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One-Time-Pad</a:t>
            </a:r>
          </a:p>
        </p:txBody>
      </p:sp>
    </p:spTree>
    <p:extLst>
      <p:ext uri="{BB962C8B-B14F-4D97-AF65-F5344CB8AC3E}">
        <p14:creationId xmlns:p14="http://schemas.microsoft.com/office/powerpoint/2010/main" val="346103965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2E8FDC-DC32-89D4-7569-D741A2ABE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02D7E8-2527-9024-47CD-08FBE736F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vs. QKD přenosy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0DD7B7A6-8289-A036-E333-FCA2564D203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7979321"/>
                  </p:ext>
                </p:extLst>
              </p:nvPr>
            </p:nvGraphicFramePr>
            <p:xfrm>
              <a:off x="266700" y="1333500"/>
              <a:ext cx="11475720" cy="36954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</a:rPr>
                                <m:t>mW</m:t>
                              </m:r>
                            </m:oMath>
                          </a14:m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cs-CZ" b="0" i="1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7,8</m:t>
                              </m:r>
                              <m:r>
                                <a:rPr lang="en-US" i="1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× </m:t>
                              </m:r>
                              <m:sSup>
                                <m:sSupPr>
                                  <m:ctrlP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noProof="1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cs-CZ" b="0" i="1" noProof="1" smtClean="0">
                                      <a:solidFill>
                                        <a:srgbClr val="5A5A5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15</m:t>
                                  </m:r>
                                </m:sup>
                              </m:sSup>
                              <m:r>
                                <a:rPr lang="en-US" noProof="1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foton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cs-CZ" b="0" i="0" noProof="1" smtClean="0">
                                  <a:solidFill>
                                    <a:srgbClr val="5A5A5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cs-CZ" b="0" i="1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0,6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pW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cs-CZ" b="0" i="1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5 </m:t>
                                </m:r>
                                <m:r>
                                  <a:rPr lang="en-US" i="1" noProof="1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 </m:t>
                                </m:r>
                                <m:sSup>
                                  <m:sSupPr>
                                    <m:ctrlPr>
                                      <a:rPr lang="en-US" i="1" noProof="1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 noProof="1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cs-CZ" b="0" i="1" noProof="1" smtClean="0">
                                        <a:solidFill>
                                          <a:srgbClr val="5A5A5A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  <m:r>
                                  <a:rPr lang="en-US" noProof="1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foton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m:rPr>
                                    <m:sty m:val="p"/>
                                  </m:rP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</m:t>
                                </m:r>
                                <m:r>
                                  <a:rPr lang="cs-CZ" b="0" i="0" noProof="1" smtClean="0">
                                    <a:solidFill>
                                      <a:srgbClr val="5A5A5A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Dosah (zesílení):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až tisíce km (lze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max 150 km na span (nelze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6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6352277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0DD7B7A6-8289-A036-E333-FCA2564D203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7979321"/>
                  </p:ext>
                </p:extLst>
              </p:nvPr>
            </p:nvGraphicFramePr>
            <p:xfrm>
              <a:off x="266700" y="1333500"/>
              <a:ext cx="11475720" cy="36954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6376">
                      <a:extLst>
                        <a:ext uri="{9D8B030D-6E8A-4147-A177-3AD203B41FA5}">
                          <a16:colId xmlns:a16="http://schemas.microsoft.com/office/drawing/2014/main" val="2248016736"/>
                        </a:ext>
                      </a:extLst>
                    </a:gridCol>
                    <a:gridCol w="4712821">
                      <a:extLst>
                        <a:ext uri="{9D8B030D-6E8A-4147-A177-3AD203B41FA5}">
                          <a16:colId xmlns:a16="http://schemas.microsoft.com/office/drawing/2014/main" val="973145926"/>
                        </a:ext>
                      </a:extLst>
                    </a:gridCol>
                    <a:gridCol w="4296523">
                      <a:extLst>
                        <a:ext uri="{9D8B030D-6E8A-4147-A177-3AD203B41FA5}">
                          <a16:colId xmlns:a16="http://schemas.microsoft.com/office/drawing/2014/main" val="2904428862"/>
                        </a:ext>
                      </a:extLst>
                    </a:gridCol>
                  </a:tblGrid>
                  <a:tr h="754380"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Klasické přenosy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(přímá detekce OOK 10 Gbps SFP)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1">
                              <a:solidFill>
                                <a:srgbClr val="0068A2"/>
                              </a:solidFill>
                            </a:rPr>
                            <a:t>DV-QKD</a:t>
                          </a:r>
                        </a:p>
                        <a:p>
                          <a:pPr algn="ctr"/>
                          <a:r>
                            <a:rPr lang="cs-CZ" b="0" noProof="1">
                              <a:solidFill>
                                <a:srgbClr val="0068A2"/>
                              </a:solidFill>
                            </a:rPr>
                            <a:t>(WCP přenosy)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4683215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Výkon (počet fotonů):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2419" t="-111111" r="-91129" b="-3296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67751" t="-111111" r="-296" b="-3296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7659956"/>
                      </a:ext>
                    </a:extLst>
                  </a:tr>
                  <a:tr h="6778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b="1" noProof="1">
                              <a:solidFill>
                                <a:srgbClr val="0068A2"/>
                              </a:solidFill>
                            </a:rPr>
                            <a:t>Dosah (zesílení):</a:t>
                          </a:r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až tisíce km (lze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1">
                              <a:solidFill>
                                <a:srgbClr val="5A5A5A"/>
                              </a:solidFill>
                            </a:rPr>
                            <a:t>max 150 km na span (nelze zesilovat)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6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6352277"/>
                      </a:ext>
                    </a:extLst>
                  </a:tr>
                  <a:tr h="1585429">
                    <a:tc>
                      <a:txBody>
                        <a:bodyPr/>
                        <a:lstStyle/>
                        <a:p>
                          <a:pPr algn="ctr"/>
                          <a:endParaRPr lang="cs-CZ" b="0" noProof="1">
                            <a:solidFill>
                              <a:srgbClr val="0068A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cs-CZ" noProof="1">
                            <a:solidFill>
                              <a:srgbClr val="5A5A5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3501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AB0C247C-E0C6-C94F-EDA5-9FB81989A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0720" y="1562100"/>
            <a:ext cx="528320" cy="28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E8DDB26-C862-81DC-7FDF-EAB69554F9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0" y="1024498"/>
            <a:ext cx="1444156" cy="878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1E3F9AD-B5D3-4B6F-1080-6D61738050A9}"/>
              </a:ext>
            </a:extLst>
          </p:cNvPr>
          <p:cNvSpPr txBox="1"/>
          <p:nvPr/>
        </p:nvSpPr>
        <p:spPr>
          <a:xfrm>
            <a:off x="1999647" y="1772412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nm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AA8872-4998-CE99-D4A4-C6615E6F00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790" y="3861840"/>
            <a:ext cx="10218420" cy="21858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D3C921-E982-4B22-1D25-FEBC94F2BCC2}"/>
              </a:ext>
            </a:extLst>
          </p:cNvPr>
          <p:cNvSpPr txBox="1"/>
          <p:nvPr/>
        </p:nvSpPr>
        <p:spPr>
          <a:xfrm>
            <a:off x="449580" y="3549145"/>
            <a:ext cx="2435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noProof="1"/>
              <a:t>Jak dosáhnout dále?</a:t>
            </a:r>
            <a:br>
              <a:rPr lang="cs-CZ" noProof="1"/>
            </a:br>
            <a:r>
              <a:rPr lang="cs-CZ" noProof="1"/>
              <a:t>Prepare and measure: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FACCE3-8E8B-DF49-C2C7-09DE70FB35E0}"/>
              </a:ext>
            </a:extLst>
          </p:cNvPr>
          <p:cNvSpPr txBox="1"/>
          <p:nvPr/>
        </p:nvSpPr>
        <p:spPr>
          <a:xfrm>
            <a:off x="5248652" y="6047728"/>
            <a:ext cx="169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One-Time-Pad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A46989-912F-42E6-FA84-A9F18F572B31}"/>
              </a:ext>
            </a:extLst>
          </p:cNvPr>
          <p:cNvSpPr txBox="1"/>
          <p:nvPr/>
        </p:nvSpPr>
        <p:spPr>
          <a:xfrm>
            <a:off x="3065103" y="4659601"/>
            <a:ext cx="105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150 km?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E96C5D-86AC-AC81-0DB6-55CC235503C7}"/>
              </a:ext>
            </a:extLst>
          </p:cNvPr>
          <p:cNvSpPr txBox="1"/>
          <p:nvPr/>
        </p:nvSpPr>
        <p:spPr>
          <a:xfrm>
            <a:off x="8166560" y="4595703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 km?</a:t>
            </a:r>
          </a:p>
        </p:txBody>
      </p:sp>
    </p:spTree>
    <p:extLst>
      <p:ext uri="{BB962C8B-B14F-4D97-AF65-F5344CB8AC3E}">
        <p14:creationId xmlns:p14="http://schemas.microsoft.com/office/powerpoint/2010/main" val="3959570185"/>
      </p:ext>
    </p:extLst>
  </p:cSld>
  <p:clrMapOvr>
    <a:masterClrMapping/>
  </p:clrMapOvr>
</p:sld>
</file>

<file path=ppt/theme/theme1.xml><?xml version="1.0" encoding="utf-8"?>
<a:theme xmlns:a="http://schemas.openxmlformats.org/drawingml/2006/main" name="Cesnet_sablon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venir">
      <a:majorFont>
        <a:latin typeface="Avenir"/>
        <a:ea typeface=""/>
        <a:cs typeface=""/>
      </a:majorFont>
      <a:minorFont>
        <a:latin typeface="Aveni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2" id="{B49E7152-7D3D-4149-8FAE-1E39F41490A7}" vid="{EBACC9F1-A280-41F9-961B-6C29760D03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Cesnet_sablona</Template>
  <TotalTime>6682</TotalTime>
  <Words>8116</Words>
  <Application>Microsoft Office PowerPoint</Application>
  <PresentationFormat>Widescreen</PresentationFormat>
  <Paragraphs>1932</Paragraphs>
  <Slides>146</Slides>
  <Notes>84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146</vt:i4>
      </vt:variant>
    </vt:vector>
  </HeadingPairs>
  <TitlesOfParts>
    <vt:vector size="152" baseType="lpstr">
      <vt:lpstr>Aptos</vt:lpstr>
      <vt:lpstr>Arial</vt:lpstr>
      <vt:lpstr>Avenir</vt:lpstr>
      <vt:lpstr>Cambria Math</vt:lpstr>
      <vt:lpstr>Wingdings</vt:lpstr>
      <vt:lpstr>Cesnet_sablona</vt:lpstr>
      <vt:lpstr>Kvantová distribuce klíčů pro symetrickou kryptografii</vt:lpstr>
      <vt:lpstr>Obsah</vt:lpstr>
      <vt:lpstr>Současná kryptografie</vt:lpstr>
      <vt:lpstr>Současná kryptografie</vt:lpstr>
      <vt:lpstr>Současná kryptografie</vt:lpstr>
      <vt:lpstr>Současná kryptografie</vt:lpstr>
      <vt:lpstr>Současná kryptografie</vt:lpstr>
      <vt:lpstr>Současná kryptografie</vt:lpstr>
      <vt:lpstr>Současná kryptografie</vt:lpstr>
      <vt:lpstr>Současná kryptografie</vt:lpstr>
      <vt:lpstr>Současná kryptografie</vt:lpstr>
      <vt:lpstr>Současná kryptografie</vt:lpstr>
      <vt:lpstr>Současná kryptografie</vt:lpstr>
      <vt:lpstr>Současná kryptografie</vt:lpstr>
      <vt:lpstr>Současná kryptografie</vt:lpstr>
      <vt:lpstr>Současná kryptografie</vt:lpstr>
      <vt:lpstr>Současná kryptografie</vt:lpstr>
      <vt:lpstr>Současná kryptografie</vt:lpstr>
      <vt:lpstr>Současná kryptografie</vt:lpstr>
      <vt:lpstr>Kvantová hrozba</vt:lpstr>
      <vt:lpstr>Kvantová hrozba</vt:lpstr>
      <vt:lpstr>Kvantová hrozba</vt:lpstr>
      <vt:lpstr>Kvantová hrozba</vt:lpstr>
      <vt:lpstr>Kvantová hrozba</vt:lpstr>
      <vt:lpstr>Kvantová hrozba</vt:lpstr>
      <vt:lpstr>Kvantová hrozba</vt:lpstr>
      <vt:lpstr>Kvantová hrozba</vt:lpstr>
      <vt:lpstr>Kvantová hrozba</vt:lpstr>
      <vt:lpstr>Kvantová hrozba</vt:lpstr>
      <vt:lpstr>Kvantová hrozba</vt:lpstr>
      <vt:lpstr>Kvantová hrozba</vt:lpstr>
      <vt:lpstr>Kvantová hrozba</vt:lpstr>
      <vt:lpstr>Kvantová hrozba</vt:lpstr>
      <vt:lpstr>Kvantová hrozba</vt:lpstr>
      <vt:lpstr>Kvantová hrozba</vt:lpstr>
      <vt:lpstr>Řešením kvantové hrozby je PQC a QKD</vt:lpstr>
      <vt:lpstr>Řešením kvantové hrozby je PQC a QKD</vt:lpstr>
      <vt:lpstr>Řešením kvantové hrozby je PQC a QKD</vt:lpstr>
      <vt:lpstr>Řešením kvantové hrozby je PQC a QKD</vt:lpstr>
      <vt:lpstr>Řešením kvantové hrozby je PQC a QKD</vt:lpstr>
      <vt:lpstr>Řešením kvantové hrozby je PQC a QKD</vt:lpstr>
      <vt:lpstr>Řešením kvantové hrozby je PQC a QKD</vt:lpstr>
      <vt:lpstr>Řešením kvantové hrozby je PQC a QKD</vt:lpstr>
      <vt:lpstr>Řešením kvantové hrozby je PQC a QKD</vt:lpstr>
      <vt:lpstr>Kvantová distribuce klíče (QKD)</vt:lpstr>
      <vt:lpstr>Kvantová distribuce klíče (QKD)</vt:lpstr>
      <vt:lpstr>Kvantová distribuce klíče (QKD)</vt:lpstr>
      <vt:lpstr>Kvantová distribuce klíče (QKD)</vt:lpstr>
      <vt:lpstr>Kvantová distribuce klíče (QKD)</vt:lpstr>
      <vt:lpstr>Kvantová distribuce klíče (QKD)</vt:lpstr>
      <vt:lpstr>QKD není jeden protokol</vt:lpstr>
      <vt:lpstr>QKD není jeden protokol</vt:lpstr>
      <vt:lpstr>QKD není jeden protokol</vt:lpstr>
      <vt:lpstr>QKD není jeden protokol</vt:lpstr>
      <vt:lpstr>QKD není jeden protokol</vt:lpstr>
      <vt:lpstr>QKD není jeden protokol</vt:lpstr>
      <vt:lpstr>QKD není jeden protokol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Klasické vs. QKD přenosy</vt:lpstr>
      <vt:lpstr>Co si odnést?</vt:lpstr>
      <vt:lpstr>Co si odnést?</vt:lpstr>
      <vt:lpstr>Co si odnést?</vt:lpstr>
      <vt:lpstr>Co si odnést?</vt:lpstr>
      <vt:lpstr>Co si odnést?</vt:lpstr>
      <vt:lpstr>Co si odnést?</vt:lpstr>
      <vt:lpstr>Co si odnést?</vt:lpstr>
      <vt:lpstr>Co si odnést?</vt:lpstr>
      <vt:lpstr>PowerPoint Presentation</vt:lpstr>
      <vt:lpstr>BB84 v polarizaci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Karolína Božková</dc:creator>
  <cp:lastModifiedBy>Milan Snajder</cp:lastModifiedBy>
  <cp:revision>46</cp:revision>
  <dcterms:created xsi:type="dcterms:W3CDTF">2025-03-26T15:44:21Z</dcterms:created>
  <dcterms:modified xsi:type="dcterms:W3CDTF">2026-04-27T05:37:58Z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59d408-be4a-4004-9c93-9ae2d6cc3dfb_Enabled">
    <vt:lpwstr>true</vt:lpwstr>
  </property>
  <property fmtid="{D5CDD505-2E9C-101B-9397-08002B2CF9AE}" pid="3" name="MSIP_Label_de59d408-be4a-4004-9c93-9ae2d6cc3dfb_SetDate">
    <vt:lpwstr>2026-04-23T00:42:06Z</vt:lpwstr>
  </property>
  <property fmtid="{D5CDD505-2E9C-101B-9397-08002B2CF9AE}" pid="4" name="MSIP_Label_de59d408-be4a-4004-9c93-9ae2d6cc3dfb_Method">
    <vt:lpwstr>Standard</vt:lpwstr>
  </property>
  <property fmtid="{D5CDD505-2E9C-101B-9397-08002B2CF9AE}" pid="5" name="MSIP_Label_de59d408-be4a-4004-9c93-9ae2d6cc3dfb_Name">
    <vt:lpwstr>Internal</vt:lpwstr>
  </property>
  <property fmtid="{D5CDD505-2E9C-101B-9397-08002B2CF9AE}" pid="6" name="MSIP_Label_de59d408-be4a-4004-9c93-9ae2d6cc3dfb_SiteId">
    <vt:lpwstr>4eb0e799-f563-4815-b115-da94f527cf5a</vt:lpwstr>
  </property>
  <property fmtid="{D5CDD505-2E9C-101B-9397-08002B2CF9AE}" pid="7" name="MSIP_Label_de59d408-be4a-4004-9c93-9ae2d6cc3dfb_ActionId">
    <vt:lpwstr>bee084f7-7d20-4ccf-9b7e-ca2339ce010f</vt:lpwstr>
  </property>
  <property fmtid="{D5CDD505-2E9C-101B-9397-08002B2CF9AE}" pid="8" name="MSIP_Label_de59d408-be4a-4004-9c93-9ae2d6cc3dfb_ContentBits">
    <vt:lpwstr>0</vt:lpwstr>
  </property>
  <property fmtid="{D5CDD505-2E9C-101B-9397-08002B2CF9AE}" pid="9" name="MSIP_Label_de59d408-be4a-4004-9c93-9ae2d6cc3dfb_Tag">
    <vt:lpwstr>50, 3, 0, 1</vt:lpwstr>
  </property>
</Properties>
</file>